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63" r:id="rId2"/>
    <p:sldId id="342" r:id="rId3"/>
    <p:sldId id="364" r:id="rId4"/>
    <p:sldId id="372" r:id="rId5"/>
    <p:sldId id="343" r:id="rId6"/>
    <p:sldId id="370" r:id="rId7"/>
    <p:sldId id="369" r:id="rId8"/>
    <p:sldId id="371" r:id="rId9"/>
    <p:sldId id="367" r:id="rId10"/>
    <p:sldId id="366" r:id="rId11"/>
    <p:sldId id="368" r:id="rId12"/>
    <p:sldId id="374" r:id="rId13"/>
    <p:sldId id="365" r:id="rId14"/>
    <p:sldId id="373" r:id="rId15"/>
    <p:sldId id="375" r:id="rId16"/>
    <p:sldId id="3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5B5D1"/>
    <a:srgbClr val="5CE3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4"/>
    <p:restoredTop sz="97013"/>
  </p:normalViewPr>
  <p:slideViewPr>
    <p:cSldViewPr snapToGrid="0" snapToObjects="1">
      <p:cViewPr varScale="1">
        <p:scale>
          <a:sx n="81" d="100"/>
          <a:sy n="81" d="100"/>
        </p:scale>
        <p:origin x="538" y="6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388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10FA5-98E6-FB4E-97B6-D4EB979E896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E1E8-19DD-9846-964E-7494B0E7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+mn-lt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84650" y="625033"/>
            <a:ext cx="1365810" cy="136581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217765" y="3738624"/>
            <a:ext cx="1365810" cy="136581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67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+mn-lt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30949" y="381965"/>
            <a:ext cx="1365810" cy="136581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6354" y="4091651"/>
            <a:ext cx="12343392" cy="2239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4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+mn-lt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-21705" y="-34724"/>
            <a:ext cx="7035963" cy="6892725"/>
          </a:xfrm>
          <a:custGeom>
            <a:avLst/>
            <a:gdLst>
              <a:gd name="connsiteX0" fmla="*/ 0 w 7037409"/>
              <a:gd name="connsiteY0" fmla="*/ 6858000 h 6858000"/>
              <a:gd name="connsiteX1" fmla="*/ 1714500 w 7037409"/>
              <a:gd name="connsiteY1" fmla="*/ 0 h 6858000"/>
              <a:gd name="connsiteX2" fmla="*/ 7037409 w 7037409"/>
              <a:gd name="connsiteY2" fmla="*/ 0 h 6858000"/>
              <a:gd name="connsiteX3" fmla="*/ 5322909 w 7037409"/>
              <a:gd name="connsiteY3" fmla="*/ 6858000 h 6858000"/>
              <a:gd name="connsiteX4" fmla="*/ 0 w 7037409"/>
              <a:gd name="connsiteY4" fmla="*/ 6858000 h 6858000"/>
              <a:gd name="connsiteX0" fmla="*/ 10128 w 7047537"/>
              <a:gd name="connsiteY0" fmla="*/ 6858000 h 6858000"/>
              <a:gd name="connsiteX1" fmla="*/ 0 w 7047537"/>
              <a:gd name="connsiteY1" fmla="*/ 0 h 6858000"/>
              <a:gd name="connsiteX2" fmla="*/ 7047537 w 7047537"/>
              <a:gd name="connsiteY2" fmla="*/ 0 h 6858000"/>
              <a:gd name="connsiteX3" fmla="*/ 5333037 w 7047537"/>
              <a:gd name="connsiteY3" fmla="*/ 6858000 h 6858000"/>
              <a:gd name="connsiteX4" fmla="*/ 10128 w 7047537"/>
              <a:gd name="connsiteY4" fmla="*/ 6858000 h 6858000"/>
              <a:gd name="connsiteX0" fmla="*/ 10128 w 7080814"/>
              <a:gd name="connsiteY0" fmla="*/ 6858000 h 6858000"/>
              <a:gd name="connsiteX1" fmla="*/ 0 w 7080814"/>
              <a:gd name="connsiteY1" fmla="*/ 0 h 6858000"/>
              <a:gd name="connsiteX2" fmla="*/ 7047537 w 7080814"/>
              <a:gd name="connsiteY2" fmla="*/ 0 h 6858000"/>
              <a:gd name="connsiteX3" fmla="*/ 7080814 w 7080814"/>
              <a:gd name="connsiteY3" fmla="*/ 6858000 h 6858000"/>
              <a:gd name="connsiteX4" fmla="*/ 10128 w 7080814"/>
              <a:gd name="connsiteY4" fmla="*/ 6858000 h 6858000"/>
              <a:gd name="connsiteX0" fmla="*/ 10128 w 7080814"/>
              <a:gd name="connsiteY0" fmla="*/ 6858000 h 6858000"/>
              <a:gd name="connsiteX1" fmla="*/ 0 w 7080814"/>
              <a:gd name="connsiteY1" fmla="*/ 0 h 6858000"/>
              <a:gd name="connsiteX2" fmla="*/ 3459385 w 7080814"/>
              <a:gd name="connsiteY2" fmla="*/ 11575 h 6858000"/>
              <a:gd name="connsiteX3" fmla="*/ 7080814 w 7080814"/>
              <a:gd name="connsiteY3" fmla="*/ 6858000 h 6858000"/>
              <a:gd name="connsiteX4" fmla="*/ 10128 w 7080814"/>
              <a:gd name="connsiteY4" fmla="*/ 6858000 h 6858000"/>
              <a:gd name="connsiteX0" fmla="*/ 10128 w 7069239"/>
              <a:gd name="connsiteY0" fmla="*/ 6858000 h 6858000"/>
              <a:gd name="connsiteX1" fmla="*/ 0 w 7069239"/>
              <a:gd name="connsiteY1" fmla="*/ 0 h 6858000"/>
              <a:gd name="connsiteX2" fmla="*/ 3459385 w 7069239"/>
              <a:gd name="connsiteY2" fmla="*/ 11575 h 6858000"/>
              <a:gd name="connsiteX3" fmla="*/ 7069239 w 7069239"/>
              <a:gd name="connsiteY3" fmla="*/ 6858000 h 6858000"/>
              <a:gd name="connsiteX4" fmla="*/ 10128 w 706923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9239" h="6858000">
                <a:moveTo>
                  <a:pt x="10128" y="6858000"/>
                </a:moveTo>
                <a:lnTo>
                  <a:pt x="0" y="0"/>
                </a:lnTo>
                <a:lnTo>
                  <a:pt x="3459385" y="11575"/>
                </a:lnTo>
                <a:lnTo>
                  <a:pt x="7069239" y="6858000"/>
                </a:lnTo>
                <a:lnTo>
                  <a:pt x="10128" y="685800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1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1817225"/>
            <a:ext cx="12292314" cy="36633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+mn-lt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6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8" name="Oval 7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hevron 8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1" name="Oval 10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evron 1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547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60960" y="2468881"/>
            <a:ext cx="4744720" cy="2976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+mn-lt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18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0" name="Oval 19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hevron 20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3" name="Oval 2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hevron 23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564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i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-1" y="4087906"/>
            <a:ext cx="12338613" cy="22846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+mn-lt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17" name="Oval 16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hevron 17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1" name="Oval 20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hevron 21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142999" y="1855693"/>
            <a:ext cx="2057401" cy="35365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73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1377387"/>
            <a:ext cx="12192000" cy="41032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92314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48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+mn-lt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24688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+mn-lt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-21705" y="-34724"/>
            <a:ext cx="7035963" cy="6892725"/>
          </a:xfrm>
          <a:custGeom>
            <a:avLst/>
            <a:gdLst>
              <a:gd name="connsiteX0" fmla="*/ 0 w 7037409"/>
              <a:gd name="connsiteY0" fmla="*/ 6858000 h 6858000"/>
              <a:gd name="connsiteX1" fmla="*/ 1714500 w 7037409"/>
              <a:gd name="connsiteY1" fmla="*/ 0 h 6858000"/>
              <a:gd name="connsiteX2" fmla="*/ 7037409 w 7037409"/>
              <a:gd name="connsiteY2" fmla="*/ 0 h 6858000"/>
              <a:gd name="connsiteX3" fmla="*/ 5322909 w 7037409"/>
              <a:gd name="connsiteY3" fmla="*/ 6858000 h 6858000"/>
              <a:gd name="connsiteX4" fmla="*/ 0 w 7037409"/>
              <a:gd name="connsiteY4" fmla="*/ 6858000 h 6858000"/>
              <a:gd name="connsiteX0" fmla="*/ 10128 w 7047537"/>
              <a:gd name="connsiteY0" fmla="*/ 6858000 h 6858000"/>
              <a:gd name="connsiteX1" fmla="*/ 0 w 7047537"/>
              <a:gd name="connsiteY1" fmla="*/ 0 h 6858000"/>
              <a:gd name="connsiteX2" fmla="*/ 7047537 w 7047537"/>
              <a:gd name="connsiteY2" fmla="*/ 0 h 6858000"/>
              <a:gd name="connsiteX3" fmla="*/ 5333037 w 7047537"/>
              <a:gd name="connsiteY3" fmla="*/ 6858000 h 6858000"/>
              <a:gd name="connsiteX4" fmla="*/ 10128 w 7047537"/>
              <a:gd name="connsiteY4" fmla="*/ 6858000 h 6858000"/>
              <a:gd name="connsiteX0" fmla="*/ 10128 w 7080814"/>
              <a:gd name="connsiteY0" fmla="*/ 6858000 h 6858000"/>
              <a:gd name="connsiteX1" fmla="*/ 0 w 7080814"/>
              <a:gd name="connsiteY1" fmla="*/ 0 h 6858000"/>
              <a:gd name="connsiteX2" fmla="*/ 7047537 w 7080814"/>
              <a:gd name="connsiteY2" fmla="*/ 0 h 6858000"/>
              <a:gd name="connsiteX3" fmla="*/ 7080814 w 7080814"/>
              <a:gd name="connsiteY3" fmla="*/ 6858000 h 6858000"/>
              <a:gd name="connsiteX4" fmla="*/ 10128 w 7080814"/>
              <a:gd name="connsiteY4" fmla="*/ 6858000 h 6858000"/>
              <a:gd name="connsiteX0" fmla="*/ 10128 w 7080814"/>
              <a:gd name="connsiteY0" fmla="*/ 6858000 h 6858000"/>
              <a:gd name="connsiteX1" fmla="*/ 0 w 7080814"/>
              <a:gd name="connsiteY1" fmla="*/ 0 h 6858000"/>
              <a:gd name="connsiteX2" fmla="*/ 3459385 w 7080814"/>
              <a:gd name="connsiteY2" fmla="*/ 11575 h 6858000"/>
              <a:gd name="connsiteX3" fmla="*/ 7080814 w 7080814"/>
              <a:gd name="connsiteY3" fmla="*/ 6858000 h 6858000"/>
              <a:gd name="connsiteX4" fmla="*/ 10128 w 7080814"/>
              <a:gd name="connsiteY4" fmla="*/ 6858000 h 6858000"/>
              <a:gd name="connsiteX0" fmla="*/ 10128 w 7069239"/>
              <a:gd name="connsiteY0" fmla="*/ 6858000 h 6858000"/>
              <a:gd name="connsiteX1" fmla="*/ 0 w 7069239"/>
              <a:gd name="connsiteY1" fmla="*/ 0 h 6858000"/>
              <a:gd name="connsiteX2" fmla="*/ 3459385 w 7069239"/>
              <a:gd name="connsiteY2" fmla="*/ 11575 h 6858000"/>
              <a:gd name="connsiteX3" fmla="*/ 7069239 w 7069239"/>
              <a:gd name="connsiteY3" fmla="*/ 6858000 h 6858000"/>
              <a:gd name="connsiteX4" fmla="*/ 10128 w 706923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9239" h="6858000">
                <a:moveTo>
                  <a:pt x="10128" y="6858000"/>
                </a:moveTo>
                <a:lnTo>
                  <a:pt x="0" y="0"/>
                </a:lnTo>
                <a:lnTo>
                  <a:pt x="3459385" y="11575"/>
                </a:lnTo>
                <a:lnTo>
                  <a:pt x="7069239" y="6858000"/>
                </a:lnTo>
                <a:lnTo>
                  <a:pt x="10128" y="685800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+mn-lt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3391382"/>
            <a:ext cx="5220182" cy="3507129"/>
          </a:xfrm>
          <a:custGeom>
            <a:avLst/>
            <a:gdLst>
              <a:gd name="connsiteX0" fmla="*/ 0 w 4027990"/>
              <a:gd name="connsiteY0" fmla="*/ 3507129 h 3507129"/>
              <a:gd name="connsiteX1" fmla="*/ 0 w 4027990"/>
              <a:gd name="connsiteY1" fmla="*/ 0 h 3507129"/>
              <a:gd name="connsiteX2" fmla="*/ 4027990 w 4027990"/>
              <a:gd name="connsiteY2" fmla="*/ 0 h 3507129"/>
              <a:gd name="connsiteX3" fmla="*/ 4027990 w 4027990"/>
              <a:gd name="connsiteY3" fmla="*/ 3507129 h 3507129"/>
              <a:gd name="connsiteX4" fmla="*/ 0 w 4027990"/>
              <a:gd name="connsiteY4" fmla="*/ 3507129 h 3507129"/>
              <a:gd name="connsiteX0" fmla="*/ 0 w 5220182"/>
              <a:gd name="connsiteY0" fmla="*/ 3507129 h 3507129"/>
              <a:gd name="connsiteX1" fmla="*/ 0 w 5220182"/>
              <a:gd name="connsiteY1" fmla="*/ 0 h 3507129"/>
              <a:gd name="connsiteX2" fmla="*/ 4027990 w 5220182"/>
              <a:gd name="connsiteY2" fmla="*/ 0 h 3507129"/>
              <a:gd name="connsiteX3" fmla="*/ 5220182 w 5220182"/>
              <a:gd name="connsiteY3" fmla="*/ 3507129 h 3507129"/>
              <a:gd name="connsiteX4" fmla="*/ 0 w 5220182"/>
              <a:gd name="connsiteY4" fmla="*/ 3507129 h 350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182" h="3507129">
                <a:moveTo>
                  <a:pt x="0" y="3507129"/>
                </a:moveTo>
                <a:lnTo>
                  <a:pt x="0" y="0"/>
                </a:lnTo>
                <a:lnTo>
                  <a:pt x="4027990" y="0"/>
                </a:lnTo>
                <a:lnTo>
                  <a:pt x="5220182" y="3507129"/>
                </a:lnTo>
                <a:lnTo>
                  <a:pt x="0" y="3507129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62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+mn-lt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1545221"/>
            <a:ext cx="12408061" cy="20776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63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+mn-lt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6354" y="3443469"/>
            <a:ext cx="2972660" cy="20776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062517" y="3443469"/>
            <a:ext cx="2972660" cy="20776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41388" y="3443469"/>
            <a:ext cx="2972660" cy="20776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220259" y="3443469"/>
            <a:ext cx="2972660" cy="20776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2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+mn-lt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25430" y="2766350"/>
            <a:ext cx="1365810" cy="136581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720053" y="3796497"/>
            <a:ext cx="1365810" cy="136581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45521"/>
            <a:ext cx="10515600" cy="483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DFAE7014-B492-CE42-8F98-EF1A6A68EB14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F774B5E-3D86-D744-9739-9A55B86C5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60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8AAEFD-37AE-17A1-F6C0-ABF84023C68A}"/>
              </a:ext>
            </a:extLst>
          </p:cNvPr>
          <p:cNvSpPr/>
          <p:nvPr/>
        </p:nvSpPr>
        <p:spPr>
          <a:xfrm>
            <a:off x="-1" y="2345314"/>
            <a:ext cx="12192000" cy="1730829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69CB4-EFE7-958E-98A7-8B8566E8C4A9}"/>
              </a:ext>
            </a:extLst>
          </p:cNvPr>
          <p:cNvSpPr txBox="1"/>
          <p:nvPr/>
        </p:nvSpPr>
        <p:spPr>
          <a:xfrm>
            <a:off x="-1" y="2677992"/>
            <a:ext cx="12191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โครงการฝึกอบรม หลักสูตร</a:t>
            </a:r>
          </a:p>
          <a:p>
            <a:pPr algn="ctr"/>
            <a:r>
              <a:rPr lang="th-TH" sz="32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"การเรียนรู้การจัดทำเว็บไซต์ด้วย </a:t>
            </a:r>
            <a:r>
              <a:rPr lang="en-US" sz="32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Joomla“ </a:t>
            </a:r>
            <a:r>
              <a:rPr lang="th-TH" sz="32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ปีงบประมาณ พ.ศ. 2566</a:t>
            </a:r>
            <a:endParaRPr lang="en-US" sz="32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44819-399A-B9FB-4A8D-53628072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14" y="1438212"/>
            <a:ext cx="1185274" cy="1185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2DDF3E-627B-9006-A367-2BC64A3B3D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28" r="29408" b="32668"/>
          <a:stretch/>
        </p:blipFill>
        <p:spPr>
          <a:xfrm>
            <a:off x="6264888" y="1466450"/>
            <a:ext cx="1540168" cy="11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9407" y="510644"/>
            <a:ext cx="4149038" cy="499456"/>
          </a:xfrm>
        </p:spPr>
        <p:txBody>
          <a:bodyPr/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ข้อสังเกตุการใช้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Font</a:t>
            </a:r>
          </a:p>
        </p:txBody>
      </p:sp>
      <p:sp>
        <p:nvSpPr>
          <p:cNvPr id="53" name="Shape 6"/>
          <p:cNvSpPr/>
          <p:nvPr/>
        </p:nvSpPr>
        <p:spPr>
          <a:xfrm rot="20533454">
            <a:off x="-229264" y="2685409"/>
            <a:ext cx="2211299" cy="2083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" y="9723"/>
                </a:moveTo>
                <a:lnTo>
                  <a:pt x="7063" y="2130"/>
                </a:lnTo>
                <a:lnTo>
                  <a:pt x="10380" y="11389"/>
                </a:lnTo>
                <a:lnTo>
                  <a:pt x="19679" y="12253"/>
                </a:lnTo>
                <a:lnTo>
                  <a:pt x="14269" y="19845"/>
                </a:lnTo>
                <a:cubicBezTo>
                  <a:pt x="14269" y="19845"/>
                  <a:pt x="1653" y="9723"/>
                  <a:pt x="1653" y="9723"/>
                </a:cubicBezTo>
                <a:close/>
                <a:moveTo>
                  <a:pt x="18740" y="10908"/>
                </a:moveTo>
                <a:lnTo>
                  <a:pt x="11220" y="10210"/>
                </a:lnTo>
                <a:lnTo>
                  <a:pt x="8538" y="2723"/>
                </a:lnTo>
                <a:cubicBezTo>
                  <a:pt x="8538" y="2723"/>
                  <a:pt x="18740" y="10908"/>
                  <a:pt x="18740" y="10908"/>
                </a:cubicBezTo>
                <a:close/>
                <a:moveTo>
                  <a:pt x="20658" y="10878"/>
                </a:moveTo>
                <a:lnTo>
                  <a:pt x="8043" y="755"/>
                </a:lnTo>
                <a:lnTo>
                  <a:pt x="7101" y="0"/>
                </a:lnTo>
                <a:lnTo>
                  <a:pt x="6389" y="999"/>
                </a:lnTo>
                <a:lnTo>
                  <a:pt x="712" y="8967"/>
                </a:lnTo>
                <a:lnTo>
                  <a:pt x="0" y="9966"/>
                </a:lnTo>
                <a:lnTo>
                  <a:pt x="941" y="10721"/>
                </a:lnTo>
                <a:lnTo>
                  <a:pt x="13556" y="20844"/>
                </a:lnTo>
                <a:lnTo>
                  <a:pt x="14498" y="21600"/>
                </a:lnTo>
                <a:lnTo>
                  <a:pt x="15210" y="20601"/>
                </a:lnTo>
                <a:lnTo>
                  <a:pt x="20888" y="12633"/>
                </a:lnTo>
                <a:lnTo>
                  <a:pt x="21600" y="11634"/>
                </a:lnTo>
                <a:cubicBezTo>
                  <a:pt x="21600" y="11634"/>
                  <a:pt x="20658" y="10878"/>
                  <a:pt x="20658" y="10878"/>
                </a:cubicBezTo>
                <a:close/>
              </a:path>
            </a:pathLst>
          </a:custGeom>
          <a:solidFill>
            <a:srgbClr val="FFFFFF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5629606" y="1071682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CEC96-4C06-822E-FF78-6448C36537DF}"/>
              </a:ext>
            </a:extLst>
          </p:cNvPr>
          <p:cNvSpPr txBox="1"/>
          <p:nvPr/>
        </p:nvSpPr>
        <p:spPr>
          <a:xfrm>
            <a:off x="621908" y="3902470"/>
            <a:ext cx="5034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ตัวอย่างการใช้ในเชิงพาณิชย์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1. ใช้ฟอนท์ตัดต่อคลิป ทำหน้าปก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youtube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2. การทำคอนเท้นท์ลงโซเชียล</a:t>
            </a:r>
          </a:p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3. การตกแต่งเพจหน้าร้านและเว็บไซต์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B5A53-1A63-ACF7-5D96-E3FBA16111F4}"/>
              </a:ext>
            </a:extLst>
          </p:cNvPr>
          <p:cNvSpPr txBox="1"/>
          <p:nvPr/>
        </p:nvSpPr>
        <p:spPr>
          <a:xfrm>
            <a:off x="621908" y="1392000"/>
            <a:ext cx="5235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การใช้งานเชิงพาณิชย์ คือ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th-TH" b="1" dirty="0">
              <a:solidFill>
                <a:schemeClr val="accent1">
                  <a:lumMod val="7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การนำไปใช้ในธุรกิจ กิจการ กิจกรรม ที่ก่อให้เกิดรายได้กับเราทั้งทางตรงหรือทางอ้อม หรือผลประโยชน์อื่น ๆ เช่น เพื่อสร้างแบรนด์ สร้างชื่อเสียง</a:t>
            </a:r>
          </a:p>
          <a:p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Font 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จะมีสัญญาอนุญาติ หรือสอบถามเจ้าของฟอนท์โดยตรง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7D446-FEF5-109A-5E3D-BFCA388584AC}"/>
              </a:ext>
            </a:extLst>
          </p:cNvPr>
          <p:cNvSpPr txBox="1"/>
          <p:nvPr/>
        </p:nvSpPr>
        <p:spPr>
          <a:xfrm>
            <a:off x="6486198" y="1380051"/>
            <a:ext cx="52749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Font </a:t>
            </a:r>
            <a:r>
              <a:rPr lang="th-TH" b="1" dirty="0">
                <a:solidFill>
                  <a:schemeClr val="accent4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ที่น่าสนใจ</a:t>
            </a:r>
          </a:p>
          <a:p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Angsana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arial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จะเป็นลิขสิทธิ์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windows 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JS font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ลิขสิทธิ์ของ บริษัท 315 เจ้าของฟอนท์ 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ได้ปิดกิจการไปแล้ว 30 ปี เจ้าของฟอนท์ได้เสียชีวิต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และยกให้ใช้ฟอนท์เป็นสาธารณะประโยชน์ หรือ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public domain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โดยไม่ต้องขออนุญาต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Prompt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Mitr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Kanit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เป็น ใช้งานเป็นใช้งานได้ฟรี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free for commercial use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จากทาง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Google Font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TH font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Sarabun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Free font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Dafont.com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เป็นเว็บไซต์รวม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font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2B5946-CD4C-A290-3718-20D7FFA6EC68}"/>
              </a:ext>
            </a:extLst>
          </p:cNvPr>
          <p:cNvCxnSpPr/>
          <p:nvPr/>
        </p:nvCxnSpPr>
        <p:spPr>
          <a:xfrm flipV="1">
            <a:off x="5885073" y="1272618"/>
            <a:ext cx="0" cy="4553147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08551" y="499596"/>
            <a:ext cx="4430471" cy="499456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แหล่งดาวน์โหลด ภาพและวิดีโอ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3" name="Shape 6"/>
          <p:cNvSpPr/>
          <p:nvPr/>
        </p:nvSpPr>
        <p:spPr>
          <a:xfrm rot="20533454">
            <a:off x="-229264" y="2685409"/>
            <a:ext cx="2211299" cy="2083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" y="9723"/>
                </a:moveTo>
                <a:lnTo>
                  <a:pt x="7063" y="2130"/>
                </a:lnTo>
                <a:lnTo>
                  <a:pt x="10380" y="11389"/>
                </a:lnTo>
                <a:lnTo>
                  <a:pt x="19679" y="12253"/>
                </a:lnTo>
                <a:lnTo>
                  <a:pt x="14269" y="19845"/>
                </a:lnTo>
                <a:cubicBezTo>
                  <a:pt x="14269" y="19845"/>
                  <a:pt x="1653" y="9723"/>
                  <a:pt x="1653" y="9723"/>
                </a:cubicBezTo>
                <a:close/>
                <a:moveTo>
                  <a:pt x="18740" y="10908"/>
                </a:moveTo>
                <a:lnTo>
                  <a:pt x="11220" y="10210"/>
                </a:lnTo>
                <a:lnTo>
                  <a:pt x="8538" y="2723"/>
                </a:lnTo>
                <a:cubicBezTo>
                  <a:pt x="8538" y="2723"/>
                  <a:pt x="18740" y="10908"/>
                  <a:pt x="18740" y="10908"/>
                </a:cubicBezTo>
                <a:close/>
                <a:moveTo>
                  <a:pt x="20658" y="10878"/>
                </a:moveTo>
                <a:lnTo>
                  <a:pt x="8043" y="755"/>
                </a:lnTo>
                <a:lnTo>
                  <a:pt x="7101" y="0"/>
                </a:lnTo>
                <a:lnTo>
                  <a:pt x="6389" y="999"/>
                </a:lnTo>
                <a:lnTo>
                  <a:pt x="712" y="8967"/>
                </a:lnTo>
                <a:lnTo>
                  <a:pt x="0" y="9966"/>
                </a:lnTo>
                <a:lnTo>
                  <a:pt x="941" y="10721"/>
                </a:lnTo>
                <a:lnTo>
                  <a:pt x="13556" y="20844"/>
                </a:lnTo>
                <a:lnTo>
                  <a:pt x="14498" y="21600"/>
                </a:lnTo>
                <a:lnTo>
                  <a:pt x="15210" y="20601"/>
                </a:lnTo>
                <a:lnTo>
                  <a:pt x="20888" y="12633"/>
                </a:lnTo>
                <a:lnTo>
                  <a:pt x="21600" y="11634"/>
                </a:lnTo>
                <a:cubicBezTo>
                  <a:pt x="21600" y="11634"/>
                  <a:pt x="20658" y="10878"/>
                  <a:pt x="20658" y="10878"/>
                </a:cubicBezTo>
                <a:close/>
              </a:path>
            </a:pathLst>
          </a:custGeom>
          <a:solidFill>
            <a:srgbClr val="FFFFFF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5731253" y="1060634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4866C-D563-14B6-B0E8-B8D8A9E5BF1A}"/>
              </a:ext>
            </a:extLst>
          </p:cNvPr>
          <p:cNvSpPr txBox="1"/>
          <p:nvPr/>
        </p:nvSpPr>
        <p:spPr>
          <a:xfrm>
            <a:off x="605778" y="1301560"/>
            <a:ext cx="698460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Kanit" panose="00000500000000000000" pitchFamily="2" charset="-34"/>
                <a:cs typeface="Kanit" panose="00000500000000000000" pitchFamily="2" charset="-34"/>
              </a:rPr>
              <a:t>รูปภาพนิ่ง</a:t>
            </a:r>
            <a:r>
              <a:rPr lang="en-US" b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ประเภท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Creative Commons (CCO) and Public Domain</a:t>
            </a:r>
          </a:p>
          <a:p>
            <a:endParaRPr lang="th-TH" dirty="0">
              <a:solidFill>
                <a:schemeClr val="accent1">
                  <a:lumMod val="7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Pngtree.com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ดาวน์โหลด ได้ฟรี วันละ 2 ภาพ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Flaticon.com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 มีภาพ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icon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ฟรี</a:t>
            </a: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Pixabay.com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มีภาพและวิดีโอ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Freepik.com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จะต้องอ้างอิงลิขสิทธิ์ ด้วยให้เครดิตกับผู้ออกแบบด้วย</a:t>
            </a: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pexels.com</a:t>
            </a: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styledstock.co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เป็นภาพฟรี แนวผู้หญิง</a:t>
            </a: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reshot.com 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แจกภาพโดยไม่ต้องอ้างอิง</a:t>
            </a: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Unsplash.com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แจกภาพแนวโทนสี</a:t>
            </a: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Stocksnap.io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แจกภาพตามเทรน</a:t>
            </a: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kapoompics.com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แจกภาพและค้นหาภาพตามโทนสี</a:t>
            </a: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Picjumbo.com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จัดภาพไว้เป็น คอลเล็คชั่น</a:t>
            </a: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foodiesfeed.com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แจกภาพสายอาหาร</a:t>
            </a: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freenaturestock.com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แจกภาพแนวธรรมชาติ</a:t>
            </a: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skitterphoto.com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แจกภาพแนว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public domain</a:t>
            </a: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lifeofpix.com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แจกภาพแนวไลฟ์สไตล์ชีวิต</a:t>
            </a:r>
          </a:p>
          <a:p>
            <a:pPr marL="342900" indent="-342900">
              <a:buAutoNum type="arabicPeriod"/>
            </a:pPr>
            <a:endParaRPr lang="th-TH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895F4-6CDF-36B6-F657-9C77BCED17DB}"/>
              </a:ext>
            </a:extLst>
          </p:cNvPr>
          <p:cNvSpPr txBox="1"/>
          <p:nvPr/>
        </p:nvSpPr>
        <p:spPr>
          <a:xfrm>
            <a:off x="8867858" y="1306604"/>
            <a:ext cx="18822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Kanit" panose="00000500000000000000" pitchFamily="2" charset="-34"/>
                <a:cs typeface="Kanit" panose="00000500000000000000" pitchFamily="2" charset="-34"/>
              </a:rPr>
              <a:t>วิดีโอ</a:t>
            </a:r>
            <a:endParaRPr lang="en-US" b="1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Pixabay.com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pexels.com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661C3-9BC7-C1E1-165D-EF70EC207338}"/>
              </a:ext>
            </a:extLst>
          </p:cNvPr>
          <p:cNvSpPr txBox="1"/>
          <p:nvPr/>
        </p:nvSpPr>
        <p:spPr>
          <a:xfrm>
            <a:off x="7437749" y="3718590"/>
            <a:ext cx="3623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การดาวน์โหลดภาพและวิดีโอที่ฟรี อาจจะเกิดปัญหารูปภาพและ</a:t>
            </a:r>
          </a:p>
          <a:p>
            <a:pPr algn="ctr"/>
            <a:r>
              <a:rPr lang="th-TH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วิดีโอที่นำไปใช้ การเกิดการซ้ำกับผู้ใช้งานอื่นได้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4CFAF-191F-5E64-211D-78CAA0C757C5}"/>
              </a:ext>
            </a:extLst>
          </p:cNvPr>
          <p:cNvCxnSpPr/>
          <p:nvPr/>
        </p:nvCxnSpPr>
        <p:spPr>
          <a:xfrm>
            <a:off x="8139022" y="1418006"/>
            <a:ext cx="0" cy="20109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32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08551" y="291355"/>
            <a:ext cx="4430471" cy="499456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แหล่งการเลือกแม่แบบสี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3" name="Shape 6"/>
          <p:cNvSpPr/>
          <p:nvPr/>
        </p:nvSpPr>
        <p:spPr>
          <a:xfrm rot="20533454">
            <a:off x="-229264" y="2685409"/>
            <a:ext cx="2211299" cy="2083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" y="9723"/>
                </a:moveTo>
                <a:lnTo>
                  <a:pt x="7063" y="2130"/>
                </a:lnTo>
                <a:lnTo>
                  <a:pt x="10380" y="11389"/>
                </a:lnTo>
                <a:lnTo>
                  <a:pt x="19679" y="12253"/>
                </a:lnTo>
                <a:lnTo>
                  <a:pt x="14269" y="19845"/>
                </a:lnTo>
                <a:cubicBezTo>
                  <a:pt x="14269" y="19845"/>
                  <a:pt x="1653" y="9723"/>
                  <a:pt x="1653" y="9723"/>
                </a:cubicBezTo>
                <a:close/>
                <a:moveTo>
                  <a:pt x="18740" y="10908"/>
                </a:moveTo>
                <a:lnTo>
                  <a:pt x="11220" y="10210"/>
                </a:lnTo>
                <a:lnTo>
                  <a:pt x="8538" y="2723"/>
                </a:lnTo>
                <a:cubicBezTo>
                  <a:pt x="8538" y="2723"/>
                  <a:pt x="18740" y="10908"/>
                  <a:pt x="18740" y="10908"/>
                </a:cubicBezTo>
                <a:close/>
                <a:moveTo>
                  <a:pt x="20658" y="10878"/>
                </a:moveTo>
                <a:lnTo>
                  <a:pt x="8043" y="755"/>
                </a:lnTo>
                <a:lnTo>
                  <a:pt x="7101" y="0"/>
                </a:lnTo>
                <a:lnTo>
                  <a:pt x="6389" y="999"/>
                </a:lnTo>
                <a:lnTo>
                  <a:pt x="712" y="8967"/>
                </a:lnTo>
                <a:lnTo>
                  <a:pt x="0" y="9966"/>
                </a:lnTo>
                <a:lnTo>
                  <a:pt x="941" y="10721"/>
                </a:lnTo>
                <a:lnTo>
                  <a:pt x="13556" y="20844"/>
                </a:lnTo>
                <a:lnTo>
                  <a:pt x="14498" y="21600"/>
                </a:lnTo>
                <a:lnTo>
                  <a:pt x="15210" y="20601"/>
                </a:lnTo>
                <a:lnTo>
                  <a:pt x="20888" y="12633"/>
                </a:lnTo>
                <a:lnTo>
                  <a:pt x="21600" y="11634"/>
                </a:lnTo>
                <a:cubicBezTo>
                  <a:pt x="21600" y="11634"/>
                  <a:pt x="20658" y="10878"/>
                  <a:pt x="20658" y="10878"/>
                </a:cubicBezTo>
                <a:close/>
              </a:path>
            </a:pathLst>
          </a:custGeom>
          <a:solidFill>
            <a:srgbClr val="FFFFFF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5731253" y="852393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4866C-D563-14B6-B0E8-B8D8A9E5BF1A}"/>
              </a:ext>
            </a:extLst>
          </p:cNvPr>
          <p:cNvSpPr txBox="1"/>
          <p:nvPr/>
        </p:nvSpPr>
        <p:spPr>
          <a:xfrm>
            <a:off x="937917" y="1033204"/>
            <a:ext cx="3608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1)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BrandColors</a:t>
            </a: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2) Color Hunt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3) Canva Palette Generator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4)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ColorSpace</a:t>
            </a: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5) Data Color Picker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6) Coolors.co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7) Color Tool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8)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Khroma</a:t>
            </a:r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B50DE6-C7FD-D7EA-578F-491024FC1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765"/>
            <a:ext cx="12192000" cy="35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14029" y="510644"/>
            <a:ext cx="4149038" cy="499456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ข้อกำหนดลิขสิทธิ์การใช้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Canva</a:t>
            </a:r>
          </a:p>
        </p:txBody>
      </p:sp>
      <p:sp>
        <p:nvSpPr>
          <p:cNvPr id="53" name="Shape 6"/>
          <p:cNvSpPr/>
          <p:nvPr/>
        </p:nvSpPr>
        <p:spPr>
          <a:xfrm rot="20533454">
            <a:off x="-229264" y="2685409"/>
            <a:ext cx="2211299" cy="2083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" y="9723"/>
                </a:moveTo>
                <a:lnTo>
                  <a:pt x="7063" y="2130"/>
                </a:lnTo>
                <a:lnTo>
                  <a:pt x="10380" y="11389"/>
                </a:lnTo>
                <a:lnTo>
                  <a:pt x="19679" y="12253"/>
                </a:lnTo>
                <a:lnTo>
                  <a:pt x="14269" y="19845"/>
                </a:lnTo>
                <a:cubicBezTo>
                  <a:pt x="14269" y="19845"/>
                  <a:pt x="1653" y="9723"/>
                  <a:pt x="1653" y="9723"/>
                </a:cubicBezTo>
                <a:close/>
                <a:moveTo>
                  <a:pt x="18740" y="10908"/>
                </a:moveTo>
                <a:lnTo>
                  <a:pt x="11220" y="10210"/>
                </a:lnTo>
                <a:lnTo>
                  <a:pt x="8538" y="2723"/>
                </a:lnTo>
                <a:cubicBezTo>
                  <a:pt x="8538" y="2723"/>
                  <a:pt x="18740" y="10908"/>
                  <a:pt x="18740" y="10908"/>
                </a:cubicBezTo>
                <a:close/>
                <a:moveTo>
                  <a:pt x="20658" y="10878"/>
                </a:moveTo>
                <a:lnTo>
                  <a:pt x="8043" y="755"/>
                </a:lnTo>
                <a:lnTo>
                  <a:pt x="7101" y="0"/>
                </a:lnTo>
                <a:lnTo>
                  <a:pt x="6389" y="999"/>
                </a:lnTo>
                <a:lnTo>
                  <a:pt x="712" y="8967"/>
                </a:lnTo>
                <a:lnTo>
                  <a:pt x="0" y="9966"/>
                </a:lnTo>
                <a:lnTo>
                  <a:pt x="941" y="10721"/>
                </a:lnTo>
                <a:lnTo>
                  <a:pt x="13556" y="20844"/>
                </a:lnTo>
                <a:lnTo>
                  <a:pt x="14498" y="21600"/>
                </a:lnTo>
                <a:lnTo>
                  <a:pt x="15210" y="20601"/>
                </a:lnTo>
                <a:lnTo>
                  <a:pt x="20888" y="12633"/>
                </a:lnTo>
                <a:lnTo>
                  <a:pt x="21600" y="11634"/>
                </a:lnTo>
                <a:cubicBezTo>
                  <a:pt x="21600" y="11634"/>
                  <a:pt x="20658" y="10878"/>
                  <a:pt x="20658" y="10878"/>
                </a:cubicBezTo>
                <a:close/>
              </a:path>
            </a:pathLst>
          </a:custGeom>
          <a:solidFill>
            <a:srgbClr val="FFFFFF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5709027" y="1071682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3764D-C3BB-0B19-B9FE-7A7BD1E2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67" y="-334362"/>
            <a:ext cx="3039052" cy="17094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B76797-F95B-1C57-2B91-AB2587C1CD49}"/>
              </a:ext>
            </a:extLst>
          </p:cNvPr>
          <p:cNvSpPr/>
          <p:nvPr/>
        </p:nvSpPr>
        <p:spPr>
          <a:xfrm>
            <a:off x="246436" y="1209959"/>
            <a:ext cx="5596312" cy="32425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Logo 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หรือเครื่องหมายการค้า ทำได้อยู่ภายใน 2 เงื่อนไข</a:t>
            </a:r>
            <a:b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endParaRPr lang="th-TH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Logo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ต้นฉบับ เริ่มต้นจากการใช้เส้นหรือรูปร่างพื้นฐานของ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canva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และสามารถใช้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font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ที่มีใน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canva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สามารถอัพโหลดโลโก้ของคุณเองเข้าระบบ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canva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และนำไปใช้งานสร้างโลโก้เพิ่มเติมได้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Logo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ที่สำเร็จรูปใน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canva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ไม่สามารถนำไปจดทะเบียนเครื่องหมายการค้าไม่ได้ แต่สามารถนำไปใช้งานได้</a:t>
            </a:r>
            <a:b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แบบไม่เชิงกฎหมาย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หากนำ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Logo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สำเร็จรูปใน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Canva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ไปใช้ อาจจะเกิดการซ้ำกันกับผู้ใช้อื่น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D5477A-D1E0-4328-F8FD-C1C7398E8FF7}"/>
              </a:ext>
            </a:extLst>
          </p:cNvPr>
          <p:cNvSpPr/>
          <p:nvPr/>
        </p:nvSpPr>
        <p:spPr>
          <a:xfrm>
            <a:off x="6096000" y="1239141"/>
            <a:ext cx="5849564" cy="54243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สามารถใช้งานได้อย่างไร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บัตรเชิญ งานโฆษณาโปรโมชั่น งานพิมพ์ งานบรรจุภัณฑ์ แคตาล็อก โปสการ์ด วิดีโอพรีเซนต์เทชั่นและสามารถพิมพ์ได้ไม่จำกัด</a:t>
            </a: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มหาวิทยาลัยโปรเจค</a:t>
            </a: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สื่อโซเชียลมีเดีย</a:t>
            </a: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ใช้สำหรับผู้ใช้งานคนเดียว เช่น พื้นหลังคอม พื้นหลังมือถือ</a:t>
            </a: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สำหรับเทมเพลตดีไซนเนอร์</a:t>
            </a: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แอปความมันเทิง ปกหนังสือ แมกกาซีน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E-book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งานพิมพ์ต่างๆ</a:t>
            </a: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งานที่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canva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รับรอง เช่น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canva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pro</a:t>
            </a: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เมื่อนำเทมเพลตสำเร็จรูปของ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canvan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มาใช้ ควรมีการปรับปรุงแก้ไขปรับปรุงให้แตกต่างไปจากเดิม หากใช้งานโดยไม่แก้ไขจะมีเงื่อนไข จะต้องไม่เกินขนาด 480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,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000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px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600px 800px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ต่อไฟล์</a:t>
            </a:r>
          </a:p>
          <a:p>
            <a:pPr marL="342900" indent="-342900">
              <a:buAutoNum type="arabicPeriod"/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ไม่อนุญาต ให้ดาวน์โหลดรูปหรือ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element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ต่างๆ จาก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canva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ไปใช้งานกับโปรแกรมอื่น จะต้องมีการแก้ไขจาก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canva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แล้วเท่านั้น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14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2613" y="471153"/>
            <a:ext cx="6624919" cy="499456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สิ่งที่จะต้องเตรียมสำหรับทำเว็บไซต์หน่วยงาน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3" name="Shape 6"/>
          <p:cNvSpPr/>
          <p:nvPr/>
        </p:nvSpPr>
        <p:spPr>
          <a:xfrm rot="20533454">
            <a:off x="-229264" y="2685409"/>
            <a:ext cx="2211299" cy="2083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" y="9723"/>
                </a:moveTo>
                <a:lnTo>
                  <a:pt x="7063" y="2130"/>
                </a:lnTo>
                <a:lnTo>
                  <a:pt x="10380" y="11389"/>
                </a:lnTo>
                <a:lnTo>
                  <a:pt x="19679" y="12253"/>
                </a:lnTo>
                <a:lnTo>
                  <a:pt x="14269" y="19845"/>
                </a:lnTo>
                <a:cubicBezTo>
                  <a:pt x="14269" y="19845"/>
                  <a:pt x="1653" y="9723"/>
                  <a:pt x="1653" y="9723"/>
                </a:cubicBezTo>
                <a:close/>
                <a:moveTo>
                  <a:pt x="18740" y="10908"/>
                </a:moveTo>
                <a:lnTo>
                  <a:pt x="11220" y="10210"/>
                </a:lnTo>
                <a:lnTo>
                  <a:pt x="8538" y="2723"/>
                </a:lnTo>
                <a:cubicBezTo>
                  <a:pt x="8538" y="2723"/>
                  <a:pt x="18740" y="10908"/>
                  <a:pt x="18740" y="10908"/>
                </a:cubicBezTo>
                <a:close/>
                <a:moveTo>
                  <a:pt x="20658" y="10878"/>
                </a:moveTo>
                <a:lnTo>
                  <a:pt x="8043" y="755"/>
                </a:lnTo>
                <a:lnTo>
                  <a:pt x="7101" y="0"/>
                </a:lnTo>
                <a:lnTo>
                  <a:pt x="6389" y="999"/>
                </a:lnTo>
                <a:lnTo>
                  <a:pt x="712" y="8967"/>
                </a:lnTo>
                <a:lnTo>
                  <a:pt x="0" y="9966"/>
                </a:lnTo>
                <a:lnTo>
                  <a:pt x="941" y="10721"/>
                </a:lnTo>
                <a:lnTo>
                  <a:pt x="13556" y="20844"/>
                </a:lnTo>
                <a:lnTo>
                  <a:pt x="14498" y="21600"/>
                </a:lnTo>
                <a:lnTo>
                  <a:pt x="15210" y="20601"/>
                </a:lnTo>
                <a:lnTo>
                  <a:pt x="20888" y="12633"/>
                </a:lnTo>
                <a:lnTo>
                  <a:pt x="21600" y="11634"/>
                </a:lnTo>
                <a:cubicBezTo>
                  <a:pt x="21600" y="11634"/>
                  <a:pt x="20658" y="10878"/>
                  <a:pt x="20658" y="10878"/>
                </a:cubicBezTo>
                <a:close/>
              </a:path>
            </a:pathLst>
          </a:custGeom>
          <a:solidFill>
            <a:srgbClr val="FFFFFF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5629606" y="1071682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6B0AA21-FE3C-BC18-DB40-2207BD5E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22504"/>
              </p:ext>
            </p:extLst>
          </p:nvPr>
        </p:nvGraphicFramePr>
        <p:xfrm>
          <a:off x="2114246" y="2020564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502">
                  <a:extLst>
                    <a:ext uri="{9D8B030D-6E8A-4147-A177-3AD203B41FA5}">
                      <a16:colId xmlns:a16="http://schemas.microsoft.com/office/drawing/2014/main" val="3422792476"/>
                    </a:ext>
                  </a:extLst>
                </a:gridCol>
                <a:gridCol w="3921551">
                  <a:extLst>
                    <a:ext uri="{9D8B030D-6E8A-4147-A177-3AD203B41FA5}">
                      <a16:colId xmlns:a16="http://schemas.microsoft.com/office/drawing/2014/main" val="1654114092"/>
                    </a:ext>
                  </a:extLst>
                </a:gridCol>
                <a:gridCol w="1715678">
                  <a:extLst>
                    <a:ext uri="{9D8B030D-6E8A-4147-A177-3AD203B41FA5}">
                      <a16:colId xmlns:a16="http://schemas.microsoft.com/office/drawing/2014/main" val="518868358"/>
                    </a:ext>
                  </a:extLst>
                </a:gridCol>
                <a:gridCol w="1739269">
                  <a:extLst>
                    <a:ext uri="{9D8B030D-6E8A-4147-A177-3AD203B41FA5}">
                      <a16:colId xmlns:a16="http://schemas.microsoft.com/office/drawing/2014/main" val="2773093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ที่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ส่วนประกอบ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กว้าง (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px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สูง (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px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7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สไลด์ขนาดใหญ่ด้านบน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1</a:t>
                      </a:r>
                      <a:r>
                        <a:rPr lang="en-US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,200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213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Logo </a:t>
                      </a:r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หน่วยงาน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307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55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775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3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แบนเนอร์ต่างๆ 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260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82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4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4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รูปผู้บริหารหน้าแรกเว็บไซต์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250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280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46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ภาพพื้นหลังส่วนข่าวประชาสัมพันธ์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1</a:t>
                      </a:r>
                      <a:r>
                        <a:rPr lang="en-US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,</a:t>
                      </a:r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600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1,063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46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6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สไลด์นำเสนองานที่น่าสนใจ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900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560</a:t>
                      </a:r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61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ทำ </a:t>
                      </a:r>
                      <a:r>
                        <a:rPr lang="en-US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E-book (</a:t>
                      </a:r>
                      <a:r>
                        <a:rPr lang="en-US" dirty="0" err="1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Heyzine</a:t>
                      </a:r>
                      <a:r>
                        <a:rPr lang="en-US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 Flipbook)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ขนาดกระดาษ </a:t>
                      </a:r>
                      <a:r>
                        <a:rPr lang="en-US" dirty="0">
                          <a:latin typeface="Kanit" panose="00000500000000000000" pitchFamily="2" charset="-34"/>
                          <a:cs typeface="Kanit" panose="00000500000000000000" pitchFamily="2" charset="-34"/>
                        </a:rPr>
                        <a:t>A4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Kanit" panose="00000500000000000000" pitchFamily="2" charset="-34"/>
                        <a:cs typeface="Kanit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39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9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2613" y="471153"/>
            <a:ext cx="6624919" cy="499456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เริ่มทดลองใช้งาน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CANVA</a:t>
            </a:r>
          </a:p>
        </p:txBody>
      </p:sp>
      <p:sp>
        <p:nvSpPr>
          <p:cNvPr id="53" name="Shape 6"/>
          <p:cNvSpPr/>
          <p:nvPr/>
        </p:nvSpPr>
        <p:spPr>
          <a:xfrm rot="20533454">
            <a:off x="-229264" y="2685409"/>
            <a:ext cx="2211299" cy="2083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" y="9723"/>
                </a:moveTo>
                <a:lnTo>
                  <a:pt x="7063" y="2130"/>
                </a:lnTo>
                <a:lnTo>
                  <a:pt x="10380" y="11389"/>
                </a:lnTo>
                <a:lnTo>
                  <a:pt x="19679" y="12253"/>
                </a:lnTo>
                <a:lnTo>
                  <a:pt x="14269" y="19845"/>
                </a:lnTo>
                <a:cubicBezTo>
                  <a:pt x="14269" y="19845"/>
                  <a:pt x="1653" y="9723"/>
                  <a:pt x="1653" y="9723"/>
                </a:cubicBezTo>
                <a:close/>
                <a:moveTo>
                  <a:pt x="18740" y="10908"/>
                </a:moveTo>
                <a:lnTo>
                  <a:pt x="11220" y="10210"/>
                </a:lnTo>
                <a:lnTo>
                  <a:pt x="8538" y="2723"/>
                </a:lnTo>
                <a:cubicBezTo>
                  <a:pt x="8538" y="2723"/>
                  <a:pt x="18740" y="10908"/>
                  <a:pt x="18740" y="10908"/>
                </a:cubicBezTo>
                <a:close/>
                <a:moveTo>
                  <a:pt x="20658" y="10878"/>
                </a:moveTo>
                <a:lnTo>
                  <a:pt x="8043" y="755"/>
                </a:lnTo>
                <a:lnTo>
                  <a:pt x="7101" y="0"/>
                </a:lnTo>
                <a:lnTo>
                  <a:pt x="6389" y="999"/>
                </a:lnTo>
                <a:lnTo>
                  <a:pt x="712" y="8967"/>
                </a:lnTo>
                <a:lnTo>
                  <a:pt x="0" y="9966"/>
                </a:lnTo>
                <a:lnTo>
                  <a:pt x="941" y="10721"/>
                </a:lnTo>
                <a:lnTo>
                  <a:pt x="13556" y="20844"/>
                </a:lnTo>
                <a:lnTo>
                  <a:pt x="14498" y="21600"/>
                </a:lnTo>
                <a:lnTo>
                  <a:pt x="15210" y="20601"/>
                </a:lnTo>
                <a:lnTo>
                  <a:pt x="20888" y="12633"/>
                </a:lnTo>
                <a:lnTo>
                  <a:pt x="21600" y="11634"/>
                </a:lnTo>
                <a:cubicBezTo>
                  <a:pt x="21600" y="11634"/>
                  <a:pt x="20658" y="10878"/>
                  <a:pt x="20658" y="10878"/>
                </a:cubicBezTo>
                <a:close/>
              </a:path>
            </a:pathLst>
          </a:custGeom>
          <a:solidFill>
            <a:srgbClr val="FFFFFF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5629606" y="1071682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6F7BC3-7AF7-2629-7D83-7FDC0715B9EA}"/>
              </a:ext>
            </a:extLst>
          </p:cNvPr>
          <p:cNvSpPr txBox="1"/>
          <p:nvPr/>
        </p:nvSpPr>
        <p:spPr>
          <a:xfrm>
            <a:off x="3392242" y="1870624"/>
            <a:ext cx="4985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https://bit.ly/3i1bHnN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9B87B-A04B-BE89-B86F-1E5CDC8D9EE2}"/>
              </a:ext>
            </a:extLst>
          </p:cNvPr>
          <p:cNvSpPr txBox="1"/>
          <p:nvPr/>
        </p:nvSpPr>
        <p:spPr>
          <a:xfrm>
            <a:off x="3167265" y="2730874"/>
            <a:ext cx="5226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จะมีให้เลือก ทดลองใช้งาน 30 วัน แบบ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</a:t>
            </a:r>
            <a:r>
              <a:rPr lang="th-TH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</a:p>
          <a:p>
            <a:pPr algn="ctr"/>
            <a:r>
              <a:rPr lang="th-TH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จะตัดผ่านบัตรเครดิตแต่สามารถยกเลิกได้ก่อน 30 วัน</a:t>
            </a:r>
          </a:p>
          <a:p>
            <a:pPr algn="ctr"/>
            <a:endParaRPr lang="th-TH" b="1" dirty="0">
              <a:solidFill>
                <a:schemeClr val="accent5">
                  <a:lumMod val="60000"/>
                  <a:lumOff val="40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th-TH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และแบบฟรี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66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2613" y="471153"/>
            <a:ext cx="6624919" cy="499456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เว็บไซต์สำหรับลบพื้นหลังรูปทำรูปภาพเป็น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PNG</a:t>
            </a:r>
          </a:p>
        </p:txBody>
      </p:sp>
      <p:sp>
        <p:nvSpPr>
          <p:cNvPr id="53" name="Shape 6"/>
          <p:cNvSpPr/>
          <p:nvPr/>
        </p:nvSpPr>
        <p:spPr>
          <a:xfrm rot="20533454">
            <a:off x="-229264" y="2685409"/>
            <a:ext cx="2211299" cy="2083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" y="9723"/>
                </a:moveTo>
                <a:lnTo>
                  <a:pt x="7063" y="2130"/>
                </a:lnTo>
                <a:lnTo>
                  <a:pt x="10380" y="11389"/>
                </a:lnTo>
                <a:lnTo>
                  <a:pt x="19679" y="12253"/>
                </a:lnTo>
                <a:lnTo>
                  <a:pt x="14269" y="19845"/>
                </a:lnTo>
                <a:cubicBezTo>
                  <a:pt x="14269" y="19845"/>
                  <a:pt x="1653" y="9723"/>
                  <a:pt x="1653" y="9723"/>
                </a:cubicBezTo>
                <a:close/>
                <a:moveTo>
                  <a:pt x="18740" y="10908"/>
                </a:moveTo>
                <a:lnTo>
                  <a:pt x="11220" y="10210"/>
                </a:lnTo>
                <a:lnTo>
                  <a:pt x="8538" y="2723"/>
                </a:lnTo>
                <a:cubicBezTo>
                  <a:pt x="8538" y="2723"/>
                  <a:pt x="18740" y="10908"/>
                  <a:pt x="18740" y="10908"/>
                </a:cubicBezTo>
                <a:close/>
                <a:moveTo>
                  <a:pt x="20658" y="10878"/>
                </a:moveTo>
                <a:lnTo>
                  <a:pt x="8043" y="755"/>
                </a:lnTo>
                <a:lnTo>
                  <a:pt x="7101" y="0"/>
                </a:lnTo>
                <a:lnTo>
                  <a:pt x="6389" y="999"/>
                </a:lnTo>
                <a:lnTo>
                  <a:pt x="712" y="8967"/>
                </a:lnTo>
                <a:lnTo>
                  <a:pt x="0" y="9966"/>
                </a:lnTo>
                <a:lnTo>
                  <a:pt x="941" y="10721"/>
                </a:lnTo>
                <a:lnTo>
                  <a:pt x="13556" y="20844"/>
                </a:lnTo>
                <a:lnTo>
                  <a:pt x="14498" y="21600"/>
                </a:lnTo>
                <a:lnTo>
                  <a:pt x="15210" y="20601"/>
                </a:lnTo>
                <a:lnTo>
                  <a:pt x="20888" y="12633"/>
                </a:lnTo>
                <a:lnTo>
                  <a:pt x="21600" y="11634"/>
                </a:lnTo>
                <a:cubicBezTo>
                  <a:pt x="21600" y="11634"/>
                  <a:pt x="20658" y="10878"/>
                  <a:pt x="20658" y="10878"/>
                </a:cubicBezTo>
                <a:close/>
              </a:path>
            </a:pathLst>
          </a:custGeom>
          <a:solidFill>
            <a:srgbClr val="FFFFFF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5629606" y="1071682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9B87B-A04B-BE89-B86F-1E5CDC8D9EE2}"/>
              </a:ext>
            </a:extLst>
          </p:cNvPr>
          <p:cNvSpPr txBox="1"/>
          <p:nvPr/>
        </p:nvSpPr>
        <p:spPr>
          <a:xfrm>
            <a:off x="2791975" y="1920168"/>
            <a:ext cx="200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pixlr.com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removal.ai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erase.bg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54776-6014-719A-5C52-275F88BB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544" y="1630837"/>
            <a:ext cx="3833811" cy="44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2817" y="543398"/>
            <a:ext cx="6699619" cy="499456"/>
          </a:xfrm>
        </p:spPr>
        <p:txBody>
          <a:bodyPr/>
          <a:lstStyle/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ภาพรวมระบบเว็บไซต์หน่วยงานกรมส่งเสริมสหกรณ์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67442" y="1085577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E8409462-DD63-8500-0FEB-E6BFDBD58B7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2324" r="12324"/>
          <a:stretch>
            <a:fillRect/>
          </a:stretch>
        </p:blipFill>
        <p:spPr/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9C27D064-7401-9FB7-4063-2BDD33AFCC29}"/>
              </a:ext>
            </a:extLst>
          </p:cNvPr>
          <p:cNvSpPr/>
          <p:nvPr/>
        </p:nvSpPr>
        <p:spPr>
          <a:xfrm>
            <a:off x="5700929" y="1755271"/>
            <a:ext cx="1923852" cy="130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29DC318-1124-FC60-B1FB-A1E1228D6D3E}"/>
              </a:ext>
            </a:extLst>
          </p:cNvPr>
          <p:cNvSpPr/>
          <p:nvPr/>
        </p:nvSpPr>
        <p:spPr>
          <a:xfrm>
            <a:off x="7674421" y="1755271"/>
            <a:ext cx="1923852" cy="1300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DEF2A40-4D67-CBF8-DD26-7BC71FE7F735}"/>
              </a:ext>
            </a:extLst>
          </p:cNvPr>
          <p:cNvSpPr/>
          <p:nvPr/>
        </p:nvSpPr>
        <p:spPr>
          <a:xfrm>
            <a:off x="9659204" y="1755271"/>
            <a:ext cx="1923852" cy="1300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6B8021-DDFF-1C21-D9BF-122B1D9A5252}"/>
              </a:ext>
            </a:extLst>
          </p:cNvPr>
          <p:cNvSpPr txBox="1"/>
          <p:nvPr/>
        </p:nvSpPr>
        <p:spPr>
          <a:xfrm>
            <a:off x="6029911" y="1866902"/>
            <a:ext cx="1265887" cy="1077218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dirty="0">
                <a:solidFill>
                  <a:srgbClr val="FEFEFE"/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หน่วยงานส่วนกลาง</a:t>
            </a:r>
          </a:p>
          <a:p>
            <a:pPr algn="ctr"/>
            <a:endParaRPr lang="en-US" sz="1600" dirty="0">
              <a:solidFill>
                <a:srgbClr val="FEFEFE"/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  <a:p>
            <a:pPr algn="ctr"/>
            <a:r>
              <a:rPr lang="en-US" sz="1600" dirty="0">
                <a:solidFill>
                  <a:srgbClr val="FEFEFE"/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18 </a:t>
            </a:r>
            <a:r>
              <a:rPr lang="th-TH" sz="1600" dirty="0">
                <a:solidFill>
                  <a:srgbClr val="FEFEFE"/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หน่วยงาน</a:t>
            </a:r>
            <a:endParaRPr lang="en-US" sz="1600" dirty="0">
              <a:solidFill>
                <a:srgbClr val="FEFEFE"/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F48F644-E879-C303-37F8-757901B2DE62}"/>
              </a:ext>
            </a:extLst>
          </p:cNvPr>
          <p:cNvSpPr txBox="1"/>
          <p:nvPr/>
        </p:nvSpPr>
        <p:spPr>
          <a:xfrm>
            <a:off x="7892627" y="1866976"/>
            <a:ext cx="1464734" cy="1077218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dirty="0">
                <a:solidFill>
                  <a:srgbClr val="FEFEFE"/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สำนักงานสหกรณ์จังหวัด</a:t>
            </a:r>
          </a:p>
          <a:p>
            <a:pPr algn="ctr"/>
            <a:endParaRPr lang="th-TH" sz="1600" dirty="0">
              <a:solidFill>
                <a:srgbClr val="FEFEFE"/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  <a:p>
            <a:pPr algn="ctr"/>
            <a:r>
              <a:rPr lang="th-TH" sz="1600" dirty="0">
                <a:solidFill>
                  <a:srgbClr val="FEFEFE"/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76 หน่วยงาน</a:t>
            </a:r>
            <a:endParaRPr lang="en-US" sz="1600" dirty="0">
              <a:solidFill>
                <a:srgbClr val="FEFEFE"/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413CC2-32F0-784C-F8A5-B5800C606FA2}"/>
              </a:ext>
            </a:extLst>
          </p:cNvPr>
          <p:cNvSpPr txBox="1"/>
          <p:nvPr/>
        </p:nvSpPr>
        <p:spPr>
          <a:xfrm>
            <a:off x="9888763" y="1840718"/>
            <a:ext cx="1464734" cy="1077218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dirty="0">
                <a:solidFill>
                  <a:srgbClr val="FEFEFE"/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ศูนย์ถ่ายทอดฯ</a:t>
            </a:r>
            <a:br>
              <a:rPr lang="th-TH" sz="1600" dirty="0">
                <a:solidFill>
                  <a:srgbClr val="FEFEFE"/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EFEFE"/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และศูนย์สาธิต</a:t>
            </a:r>
          </a:p>
          <a:p>
            <a:pPr algn="ctr"/>
            <a:endParaRPr lang="th-TH" sz="1600" dirty="0">
              <a:solidFill>
                <a:srgbClr val="FEFEFE"/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  <a:p>
            <a:pPr algn="ctr"/>
            <a:r>
              <a:rPr lang="th-TH" sz="1600" dirty="0">
                <a:solidFill>
                  <a:srgbClr val="FEFEFE"/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21 หน่วยงาน</a:t>
            </a:r>
            <a:endParaRPr lang="en-US" sz="1600" dirty="0">
              <a:solidFill>
                <a:srgbClr val="FEFEFE"/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C4EFFE1-D24B-12DD-6D32-1240012BD58D}"/>
              </a:ext>
            </a:extLst>
          </p:cNvPr>
          <p:cNvSpPr/>
          <p:nvPr/>
        </p:nvSpPr>
        <p:spPr>
          <a:xfrm>
            <a:off x="7674421" y="3620346"/>
            <a:ext cx="1923852" cy="965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นิคมสหกรณ์ย้ายไปรวมกับสำนักงานสหกรณ์จังหวัด</a:t>
            </a:r>
            <a:endParaRPr lang="en-US" sz="1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2" name="Arrow: Up 61">
            <a:extLst>
              <a:ext uri="{FF2B5EF4-FFF2-40B4-BE49-F238E27FC236}">
                <a16:creationId xmlns:a16="http://schemas.microsoft.com/office/drawing/2014/main" id="{ECB048DB-0018-5B48-4C45-929D0C10083B}"/>
              </a:ext>
            </a:extLst>
          </p:cNvPr>
          <p:cNvSpPr/>
          <p:nvPr/>
        </p:nvSpPr>
        <p:spPr>
          <a:xfrm>
            <a:off x="8448166" y="3078421"/>
            <a:ext cx="443527" cy="58477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4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CB6DE-E0A8-9662-432A-489EA7E98C61}"/>
              </a:ext>
            </a:extLst>
          </p:cNvPr>
          <p:cNvSpPr txBox="1"/>
          <p:nvPr/>
        </p:nvSpPr>
        <p:spPr>
          <a:xfrm>
            <a:off x="7164548" y="4944326"/>
            <a:ext cx="2954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รวม </a:t>
            </a:r>
            <a:r>
              <a:rPr lang="en-US" sz="28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115 </a:t>
            </a:r>
            <a:r>
              <a:rPr lang="th-TH" sz="28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หน่วยงาน</a:t>
            </a:r>
            <a:endParaRPr lang="en-US" sz="2800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774B-E454-2A62-39C4-C364EA936E53}"/>
              </a:ext>
            </a:extLst>
          </p:cNvPr>
          <p:cNvCxnSpPr/>
          <p:nvPr/>
        </p:nvCxnSpPr>
        <p:spPr>
          <a:xfrm>
            <a:off x="2859929" y="3085685"/>
            <a:ext cx="0" cy="686630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FEF982-4AF1-A7E0-C0D3-F5AEA66EE9F6}"/>
              </a:ext>
            </a:extLst>
          </p:cNvPr>
          <p:cNvCxnSpPr/>
          <p:nvPr/>
        </p:nvCxnSpPr>
        <p:spPr>
          <a:xfrm>
            <a:off x="5077836" y="3103473"/>
            <a:ext cx="0" cy="686630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C9EE97-4E86-F3F2-3F81-9CBC371CB662}"/>
              </a:ext>
            </a:extLst>
          </p:cNvPr>
          <p:cNvCxnSpPr/>
          <p:nvPr/>
        </p:nvCxnSpPr>
        <p:spPr>
          <a:xfrm>
            <a:off x="7169282" y="3103473"/>
            <a:ext cx="0" cy="686630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90F80D-0DD1-7A23-57D8-2023D6F044E8}"/>
              </a:ext>
            </a:extLst>
          </p:cNvPr>
          <p:cNvCxnSpPr/>
          <p:nvPr/>
        </p:nvCxnSpPr>
        <p:spPr>
          <a:xfrm>
            <a:off x="9007809" y="3103473"/>
            <a:ext cx="0" cy="686630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00DFC9-CA13-BC9B-3019-D9180686C44D}"/>
              </a:ext>
            </a:extLst>
          </p:cNvPr>
          <p:cNvCxnSpPr/>
          <p:nvPr/>
        </p:nvCxnSpPr>
        <p:spPr>
          <a:xfrm>
            <a:off x="11167350" y="3085685"/>
            <a:ext cx="0" cy="686630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E77CB8-ED6B-231F-CA6B-859E89E847A1}"/>
              </a:ext>
            </a:extLst>
          </p:cNvPr>
          <p:cNvCxnSpPr/>
          <p:nvPr/>
        </p:nvCxnSpPr>
        <p:spPr>
          <a:xfrm>
            <a:off x="1011674" y="3064164"/>
            <a:ext cx="0" cy="686630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C40126D-484E-3BCE-7664-9F98FAAA0673}"/>
              </a:ext>
            </a:extLst>
          </p:cNvPr>
          <p:cNvCxnSpPr/>
          <p:nvPr/>
        </p:nvCxnSpPr>
        <p:spPr>
          <a:xfrm>
            <a:off x="-1233" y="3750794"/>
            <a:ext cx="1219200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3760954"/>
            <a:ext cx="12192000" cy="309704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1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การตรวจเว็บไซต์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</a:t>
            </a:r>
            <a:r>
              <a:rPr lang="th-TH" dirty="0">
                <a:solidFill>
                  <a:schemeClr val="accent6">
                    <a:lumMod val="75000"/>
                    <a:lumOff val="2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โครงการประกวดเว็บไซต์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ประจำปีงบประมาณ พ.ศ. 2566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406" y="1126217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857824" y="3638322"/>
            <a:ext cx="335748" cy="335748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2678" y="2518698"/>
            <a:ext cx="1376628" cy="584775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อบรมการจัดทำเว็บไซต์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37101" y="3632305"/>
            <a:ext cx="347783" cy="347783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79407" y="3632305"/>
            <a:ext cx="347783" cy="347783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907361" y="3615788"/>
            <a:ext cx="347783" cy="347783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84113" y="3615787"/>
            <a:ext cx="347783" cy="347783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2A077-B182-22A0-8759-9367D1E3536D}"/>
              </a:ext>
            </a:extLst>
          </p:cNvPr>
          <p:cNvSpPr txBox="1"/>
          <p:nvPr/>
        </p:nvSpPr>
        <p:spPr>
          <a:xfrm>
            <a:off x="2067895" y="2272476"/>
            <a:ext cx="1605547" cy="830997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ให้ปรับปรุงข้อมูลในเว็บไซต์</a:t>
            </a:r>
            <a:b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</a:b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ระบบใหม่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A5E88-5EE4-F6D2-4D4E-D4999E4978CC}"/>
              </a:ext>
            </a:extLst>
          </p:cNvPr>
          <p:cNvSpPr txBox="1"/>
          <p:nvPr/>
        </p:nvSpPr>
        <p:spPr>
          <a:xfrm>
            <a:off x="4278480" y="2272476"/>
            <a:ext cx="1605547" cy="830997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ตรวจเว็บไซต์</a:t>
            </a:r>
          </a:p>
          <a:p>
            <a:pPr algn="ctr"/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ตามมาตรฐาน</a:t>
            </a:r>
            <a:b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</a:b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เว็บไซต์ฯ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2BDE20-65EB-7440-A39D-8ABADC774373}"/>
              </a:ext>
            </a:extLst>
          </p:cNvPr>
          <p:cNvSpPr txBox="1"/>
          <p:nvPr/>
        </p:nvSpPr>
        <p:spPr>
          <a:xfrm>
            <a:off x="6378784" y="2272476"/>
            <a:ext cx="1605547" cy="830997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ประกาศผล</a:t>
            </a:r>
            <a:b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</a:b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คะแนน</a:t>
            </a:r>
            <a:b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</a:b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การตรวจฯ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31D7D6-1013-D633-81EE-01517570EF9B}"/>
              </a:ext>
            </a:extLst>
          </p:cNvPr>
          <p:cNvSpPr txBox="1"/>
          <p:nvPr/>
        </p:nvSpPr>
        <p:spPr>
          <a:xfrm>
            <a:off x="8208047" y="2272476"/>
            <a:ext cx="1605547" cy="830997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ประกาศผล</a:t>
            </a:r>
            <a:b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</a:br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รายชื่อหน่วยงานที่ได้รางวัล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69AC508-1F0A-D1B4-52FD-4E6A51350C28}"/>
              </a:ext>
            </a:extLst>
          </p:cNvPr>
          <p:cNvSpPr txBox="1"/>
          <p:nvPr/>
        </p:nvSpPr>
        <p:spPr>
          <a:xfrm>
            <a:off x="10268855" y="2518698"/>
            <a:ext cx="1605547" cy="584775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รับรางวัล</a:t>
            </a:r>
          </a:p>
          <a:p>
            <a:pPr algn="ctr"/>
            <a:r>
              <a:rPr lang="th-TH" sz="1600" b="1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ประกวดเว็บไซต์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6FEC66B-B5D8-2A81-3637-8B33BE4A5A6A}"/>
              </a:ext>
            </a:extLst>
          </p:cNvPr>
          <p:cNvSpPr/>
          <p:nvPr/>
        </p:nvSpPr>
        <p:spPr>
          <a:xfrm>
            <a:off x="10995877" y="3575320"/>
            <a:ext cx="335748" cy="335748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693981-6464-4E6D-540A-5486410193B1}"/>
              </a:ext>
            </a:extLst>
          </p:cNvPr>
          <p:cNvSpPr txBox="1"/>
          <p:nvPr/>
        </p:nvSpPr>
        <p:spPr>
          <a:xfrm>
            <a:off x="340776" y="4187330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ธันวาคม 65</a:t>
            </a:r>
          </a:p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มกราคม 66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817FEC-EA66-018E-3000-C2B23BDFD6DB}"/>
              </a:ext>
            </a:extLst>
          </p:cNvPr>
          <p:cNvSpPr txBox="1"/>
          <p:nvPr/>
        </p:nvSpPr>
        <p:spPr>
          <a:xfrm>
            <a:off x="2090110" y="4165722"/>
            <a:ext cx="152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กุมภาพันธ์ 66</a:t>
            </a:r>
          </a:p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เมษายน 66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3BE1F3-E236-54D9-A8A0-09305F686551}"/>
              </a:ext>
            </a:extLst>
          </p:cNvPr>
          <p:cNvSpPr txBox="1"/>
          <p:nvPr/>
        </p:nvSpPr>
        <p:spPr>
          <a:xfrm>
            <a:off x="4264856" y="4140455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พฤษภาคม 66</a:t>
            </a:r>
          </a:p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มิถุนายน 66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877C6F-1B23-9FAB-F0E9-DC5B058BE3F4}"/>
              </a:ext>
            </a:extLst>
          </p:cNvPr>
          <p:cNvSpPr txBox="1"/>
          <p:nvPr/>
        </p:nvSpPr>
        <p:spPr>
          <a:xfrm>
            <a:off x="6403976" y="416079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กรกฎาคม 66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CEF97C-2D88-EC8D-3D81-DC6AEAA309B1}"/>
              </a:ext>
            </a:extLst>
          </p:cNvPr>
          <p:cNvSpPr txBox="1"/>
          <p:nvPr/>
        </p:nvSpPr>
        <p:spPr>
          <a:xfrm>
            <a:off x="8323808" y="416079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สิงหาคม 66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C587AB-8F6A-1AE1-97A2-B644A713FBDE}"/>
              </a:ext>
            </a:extLst>
          </p:cNvPr>
          <p:cNvSpPr txBox="1"/>
          <p:nvPr/>
        </p:nvSpPr>
        <p:spPr>
          <a:xfrm>
            <a:off x="10435626" y="416079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กันยายน 66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4BAE6D-E209-0EDD-6422-D0E3343FD923}"/>
              </a:ext>
            </a:extLst>
          </p:cNvPr>
          <p:cNvSpPr txBox="1"/>
          <p:nvPr/>
        </p:nvSpPr>
        <p:spPr>
          <a:xfrm>
            <a:off x="6506833" y="4697794"/>
            <a:ext cx="3453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accent3">
                    <a:lumMod val="60000"/>
                    <a:lumOff val="4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ประกาศผลคะแนน รอบที่ 1 </a:t>
            </a:r>
            <a:br>
              <a:rPr lang="th-TH" dirty="0">
                <a:solidFill>
                  <a:schemeClr val="accent3">
                    <a:lumMod val="60000"/>
                    <a:lumOff val="4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chemeClr val="accent3">
                    <a:lumMod val="60000"/>
                    <a:lumOff val="4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หากหน่วยงานใดข้อมูลไม่ครบถ้วน</a:t>
            </a:r>
            <a:br>
              <a:rPr lang="th-TH" dirty="0">
                <a:solidFill>
                  <a:schemeClr val="accent3">
                    <a:lumMod val="60000"/>
                    <a:lumOff val="4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chemeClr val="accent3">
                    <a:lumMod val="60000"/>
                    <a:lumOff val="4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จะต้องแก้ไขให้สมบูรณ์ภายใน 15 วัน</a:t>
            </a:r>
            <a:br>
              <a:rPr lang="th-TH" dirty="0">
                <a:solidFill>
                  <a:schemeClr val="accent3">
                    <a:lumMod val="60000"/>
                    <a:lumOff val="4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chemeClr val="accent3">
                    <a:lumMod val="60000"/>
                    <a:lumOff val="4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หลังประกาศคะแนนรอบที่ 1</a:t>
            </a:r>
          </a:p>
        </p:txBody>
      </p:sp>
    </p:spTree>
    <p:extLst>
      <p:ext uri="{BB962C8B-B14F-4D97-AF65-F5344CB8AC3E}">
        <p14:creationId xmlns:p14="http://schemas.microsoft.com/office/powerpoint/2010/main" val="36563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มาตรฐานเว็บไซต์หน่วยงานกรม ปีงบประมาณ พ.ศ. 2566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6406" y="1085577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79EC20-3AD8-2852-FA13-9E16CA64556C}"/>
              </a:ext>
            </a:extLst>
          </p:cNvPr>
          <p:cNvSpPr txBox="1"/>
          <p:nvPr/>
        </p:nvSpPr>
        <p:spPr>
          <a:xfrm>
            <a:off x="1374783" y="1458303"/>
            <a:ext cx="9196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4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อยู่ในขั้นตอนทบทวนมาตรฐาน</a:t>
            </a:r>
          </a:p>
          <a:p>
            <a:pPr algn="ctr"/>
            <a:r>
              <a:rPr lang="th-TH" sz="2400" b="1" dirty="0">
                <a:solidFill>
                  <a:schemeClr val="accent4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และจะประกาศมาตรฐานเว็บไซต์หน่วยงานกรม ในเดือน กุมภาพันธ์ 2566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6EE1A4-976E-74DB-E636-D5C86BAFCE98}"/>
              </a:ext>
            </a:extLst>
          </p:cNvPr>
          <p:cNvSpPr/>
          <p:nvPr/>
        </p:nvSpPr>
        <p:spPr>
          <a:xfrm>
            <a:off x="1187777" y="2493779"/>
            <a:ext cx="4471448" cy="3278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การตรวจมาตรฐานเว็บไซต์หน่วยงาน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endParaRPr lang="en-US" b="1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th-TH" b="1" dirty="0">
                <a:latin typeface="Kanit" panose="00000500000000000000" pitchFamily="2" charset="-34"/>
                <a:cs typeface="Kanit" panose="00000500000000000000" pitchFamily="2" charset="-34"/>
              </a:rPr>
              <a:t>คะแนนข้อมูล ทั้งหมด 100 คะแนน</a:t>
            </a:r>
          </a:p>
          <a:p>
            <a:pPr algn="ctr"/>
            <a:r>
              <a:rPr lang="th-TH" b="1" dirty="0">
                <a:latin typeface="Kanit" panose="00000500000000000000" pitchFamily="2" charset="-34"/>
                <a:cs typeface="Kanit" panose="00000500000000000000" pitchFamily="2" charset="-34"/>
              </a:rPr>
              <a:t>จะต้องได้คะแนน </a:t>
            </a:r>
            <a:r>
              <a:rPr lang="th-TH" b="1" dirty="0">
                <a:solidFill>
                  <a:srgbClr val="FFFF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70 คะแนนขึ้นไป</a:t>
            </a:r>
          </a:p>
          <a:p>
            <a:pPr algn="ctr"/>
            <a:r>
              <a:rPr lang="th-TH" b="1" dirty="0">
                <a:latin typeface="Kanit" panose="00000500000000000000" pitchFamily="2" charset="-34"/>
                <a:cs typeface="Kanit" panose="00000500000000000000" pitchFamily="2" charset="-34"/>
              </a:rPr>
              <a:t>ถึงจะถือว่าผ่านตามเกณฑ์</a:t>
            </a:r>
            <a:endParaRPr lang="en-US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845EBA-5644-79AF-C919-280E11708D9A}"/>
              </a:ext>
            </a:extLst>
          </p:cNvPr>
          <p:cNvSpPr/>
          <p:nvPr/>
        </p:nvSpPr>
        <p:spPr>
          <a:xfrm>
            <a:off x="6532776" y="2493779"/>
            <a:ext cx="4475531" cy="3278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การประกวดเว็บไซต์หน่วยงานกรม</a:t>
            </a:r>
          </a:p>
          <a:p>
            <a:pPr algn="ctr"/>
            <a:endParaRPr lang="th-TH" b="1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th-TH" b="1" dirty="0">
                <a:latin typeface="Kanit" panose="00000500000000000000" pitchFamily="2" charset="-34"/>
                <a:cs typeface="Kanit" panose="00000500000000000000" pitchFamily="2" charset="-34"/>
              </a:rPr>
              <a:t>เกณฑ์คะแนนประกอบด้วย</a:t>
            </a:r>
          </a:p>
          <a:p>
            <a:pPr algn="ctr"/>
            <a:endParaRPr lang="th-TH" b="1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th-TH" b="1" dirty="0">
                <a:latin typeface="Kanit" panose="00000500000000000000" pitchFamily="2" charset="-34"/>
                <a:cs typeface="Kanit" panose="00000500000000000000" pitchFamily="2" charset="-34"/>
              </a:rPr>
              <a:t>คะแนนข้อมูล 90 คะแนน</a:t>
            </a:r>
          </a:p>
          <a:p>
            <a:pPr algn="ctr"/>
            <a:r>
              <a:rPr lang="th-TH" b="1" dirty="0">
                <a:latin typeface="Kanit" panose="00000500000000000000" pitchFamily="2" charset="-34"/>
                <a:cs typeface="Kanit" panose="00000500000000000000" pitchFamily="2" charset="-34"/>
              </a:rPr>
              <a:t>คะแนนความสวยงาม 10 คะแนน</a:t>
            </a:r>
          </a:p>
          <a:p>
            <a:pPr algn="ctr"/>
            <a:endParaRPr lang="th-TH" b="1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th-TH" b="1" dirty="0">
                <a:latin typeface="Kanit" panose="00000500000000000000" pitchFamily="2" charset="-34"/>
                <a:cs typeface="Kanit" panose="00000500000000000000" pitchFamily="2" charset="-34"/>
              </a:rPr>
              <a:t>**โดยคะแนนข้อมูลมาจากการตรวจมาตรฐานเว็บไซต์หน่วยงานนำมาคิด</a:t>
            </a:r>
          </a:p>
        </p:txBody>
      </p:sp>
    </p:spTree>
    <p:extLst>
      <p:ext uri="{BB962C8B-B14F-4D97-AF65-F5344CB8AC3E}">
        <p14:creationId xmlns:p14="http://schemas.microsoft.com/office/powerpoint/2010/main" val="38110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ระบบเว็บไซต์ระบบใหม่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6406" y="1085577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F35CA7-1D46-FD38-D73E-61AF2DB2D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48" y="1676897"/>
            <a:ext cx="1063040" cy="1071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9E7F26-4018-E3A4-3B57-F644326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085" y="1676897"/>
            <a:ext cx="1063040" cy="10714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D10A41-0482-390F-B042-7893B89E795C}"/>
              </a:ext>
            </a:extLst>
          </p:cNvPr>
          <p:cNvSpPr txBox="1"/>
          <p:nvPr/>
        </p:nvSpPr>
        <p:spPr>
          <a:xfrm>
            <a:off x="3594752" y="1612437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8A6E0-F95F-AAE6-0367-AAD8D8D05586}"/>
              </a:ext>
            </a:extLst>
          </p:cNvPr>
          <p:cNvSpPr txBox="1"/>
          <p:nvPr/>
        </p:nvSpPr>
        <p:spPr>
          <a:xfrm>
            <a:off x="8628665" y="161243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545A21-DF1B-D88A-5F83-0F2E30588260}"/>
              </a:ext>
            </a:extLst>
          </p:cNvPr>
          <p:cNvCxnSpPr>
            <a:stCxn id="2" idx="3"/>
            <a:endCxn id="20" idx="1"/>
          </p:cNvCxnSpPr>
          <p:nvPr/>
        </p:nvCxnSpPr>
        <p:spPr>
          <a:xfrm>
            <a:off x="4292379" y="2212602"/>
            <a:ext cx="34187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2496800-C37B-6EAF-966C-C7EC8BBDFC67}"/>
              </a:ext>
            </a:extLst>
          </p:cNvPr>
          <p:cNvSpPr txBox="1"/>
          <p:nvPr/>
        </p:nvSpPr>
        <p:spPr>
          <a:xfrm>
            <a:off x="5029350" y="184327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Kanit" panose="00000500000000000000" pitchFamily="2" charset="-34"/>
                <a:cs typeface="Kanit" panose="00000500000000000000" pitchFamily="2" charset="-34"/>
              </a:rPr>
              <a:t>พัฒนาเป็นเวอร์ชั่น</a:t>
            </a:r>
            <a:endParaRPr lang="en-US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524F2-7138-9054-FB70-07A707C5CBB9}"/>
              </a:ext>
            </a:extLst>
          </p:cNvPr>
          <p:cNvSpPr txBox="1"/>
          <p:nvPr/>
        </p:nvSpPr>
        <p:spPr>
          <a:xfrm>
            <a:off x="2363029" y="2736611"/>
            <a:ext cx="211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หยุดการ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support</a:t>
            </a:r>
          </a:p>
          <a:p>
            <a:pPr algn="ctr"/>
            <a:r>
              <a:rPr lang="th-TH" dirty="0">
                <a:solidFill>
                  <a:schemeClr val="accent2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ในเดือน เมษายน 66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3F3DD0-D082-88FB-48A5-5881C81EE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1472"/>
            <a:ext cx="12192000" cy="1333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79EC20-3AD8-2852-FA13-9E16CA64556C}"/>
              </a:ext>
            </a:extLst>
          </p:cNvPr>
          <p:cNvSpPr txBox="1"/>
          <p:nvPr/>
        </p:nvSpPr>
        <p:spPr>
          <a:xfrm>
            <a:off x="4378901" y="4089807"/>
            <a:ext cx="311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4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มีอะไรใหม่ใน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Joomla 4</a:t>
            </a:r>
          </a:p>
        </p:txBody>
      </p:sp>
    </p:spTree>
    <p:extLst>
      <p:ext uri="{BB962C8B-B14F-4D97-AF65-F5344CB8AC3E}">
        <p14:creationId xmlns:p14="http://schemas.microsoft.com/office/powerpoint/2010/main" val="19005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 idx="4294967295"/>
          </p:nvPr>
        </p:nvSpPr>
        <p:spPr>
          <a:xfrm>
            <a:off x="0" y="448226"/>
            <a:ext cx="12192000" cy="498475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เทคโนโลยีเว็บไซต์ในอนาคต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6406" y="1051745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12263" y="1658139"/>
            <a:ext cx="10032115" cy="3885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จะเป็นเว็บไซต์ ที่ดึงข้อมูลมาจากเซิร์ฟเวอร์ ผู้ใช้จะอ่านข้อมูลได้อย่างเดียว เปรียบเสมือน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การสื่อสารทางเดียว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เช่น </a:t>
            </a:r>
            <a:r>
              <a:rPr lang="en-US" sz="1400" dirty="0" err="1">
                <a:latin typeface="Kanit" panose="00000500000000000000" pitchFamily="2" charset="-34"/>
                <a:cs typeface="Kanit" panose="00000500000000000000" pitchFamily="2" charset="-34"/>
              </a:rPr>
              <a:t>WebPortal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 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ต่างๆ</a:t>
            </a:r>
            <a:endParaRPr lang="en-US" sz="700" dirty="0">
              <a:latin typeface="Kanit" panose="00000500000000000000" pitchFamily="2" charset="-34"/>
              <a:ea typeface="Montserrat" charset="0"/>
              <a:cs typeface="Kani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F507A-67A2-5579-3075-1B5DB9B3E842}"/>
              </a:ext>
            </a:extLst>
          </p:cNvPr>
          <p:cNvSpPr txBox="1"/>
          <p:nvPr/>
        </p:nvSpPr>
        <p:spPr>
          <a:xfrm>
            <a:off x="1512263" y="2314032"/>
            <a:ext cx="10032114" cy="1034899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อินเทอร์เน็ตที่เรากำลังใช้อยู่ทุกวันนี้ เป็นอินเทอร์เน็ตที่สามารถอ่าน และโต้ตอบตาม 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Code 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ที่อนุญาตให้แก้ไขได้ ไม่ใช่แต่เพียงการอ่านเนื้อหาเพียงอย่างเดียว ซึ่งหมายความว่า ผู้ใช้งานสามารถสร้าง 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Content 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ได้เอง (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User Generated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Content) 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อย่างเช่น โซเชียลมีเดียอย่าง 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Facebook </a:t>
            </a:r>
            <a:r>
              <a:rPr lang="en-US" sz="1400" dirty="0" err="1">
                <a:latin typeface="Kanit" panose="00000500000000000000" pitchFamily="2" charset="-34"/>
                <a:cs typeface="Kanit" panose="00000500000000000000" pitchFamily="2" charset="-34"/>
              </a:rPr>
              <a:t>Instragram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Twitter </a:t>
            </a:r>
            <a:r>
              <a:rPr lang="en-US" sz="1400" dirty="0" err="1">
                <a:latin typeface="Kanit" panose="00000500000000000000" pitchFamily="2" charset="-34"/>
                <a:cs typeface="Kanit" panose="00000500000000000000" pitchFamily="2" charset="-34"/>
              </a:rPr>
              <a:t>Tiktok</a:t>
            </a:r>
            <a:endParaRPr lang="en-US" sz="1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6D1CC-AD88-C518-34B2-83F876257D4F}"/>
              </a:ext>
            </a:extLst>
          </p:cNvPr>
          <p:cNvSpPr txBox="1"/>
          <p:nvPr/>
        </p:nvSpPr>
        <p:spPr>
          <a:xfrm>
            <a:off x="1512263" y="3563690"/>
            <a:ext cx="10032114" cy="10348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อินเทอร์เน็ตที่เรากำลังใช้อยู่ทุกวันนี้ เป็นอินเทอร์เน็ตที่สามารถอ่าน และโต้ตอบตาม 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Code 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ที่อนุญาตให้แก้ไขได้ ไม่ใช่แต่เพียงการอ่านเนื้อหาเพียงอย่างเดียว ซึ่งหมายความว่า ผู้ใช้งานสามารถสร้าง 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Content 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ได้เอง (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User Generated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Content) 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อย่างเช่น โซเชียลมีเดียอย่าง 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Facebook </a:t>
            </a:r>
            <a:r>
              <a:rPr lang="en-US" sz="1400" dirty="0" err="1">
                <a:latin typeface="Kanit" panose="00000500000000000000" pitchFamily="2" charset="-34"/>
                <a:cs typeface="Kanit" panose="00000500000000000000" pitchFamily="2" charset="-34"/>
              </a:rPr>
              <a:t>Instragram</a:t>
            </a:r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Twitter </a:t>
            </a:r>
            <a:r>
              <a:rPr lang="en-US" sz="1400" dirty="0" err="1">
                <a:latin typeface="Kanit" panose="00000500000000000000" pitchFamily="2" charset="-34"/>
                <a:cs typeface="Kanit" panose="00000500000000000000" pitchFamily="2" charset="-34"/>
              </a:rPr>
              <a:t>Tiktok</a:t>
            </a:r>
            <a:endParaRPr lang="en-US" sz="1400" dirty="0">
              <a:latin typeface="Kanit" panose="00000500000000000000" pitchFamily="2" charset="-34"/>
              <a:ea typeface="Montserrat" charset="0"/>
              <a:cs typeface="Kanit" panose="00000500000000000000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809B09-E1E8-47B1-67C2-CDF19A058764}"/>
              </a:ext>
            </a:extLst>
          </p:cNvPr>
          <p:cNvSpPr txBox="1"/>
          <p:nvPr/>
        </p:nvSpPr>
        <p:spPr>
          <a:xfrm>
            <a:off x="503654" y="168642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WEB 1.0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C2A08E-0923-2953-A9C0-206FF3B1E61D}"/>
              </a:ext>
            </a:extLst>
          </p:cNvPr>
          <p:cNvSpPr txBox="1"/>
          <p:nvPr/>
        </p:nvSpPr>
        <p:spPr>
          <a:xfrm>
            <a:off x="503653" y="2646815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WEB 2.0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A89EF2-AF61-0507-B711-1214E0520AA3}"/>
              </a:ext>
            </a:extLst>
          </p:cNvPr>
          <p:cNvSpPr txBox="1"/>
          <p:nvPr/>
        </p:nvSpPr>
        <p:spPr>
          <a:xfrm>
            <a:off x="503652" y="3896473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WEB 3.0</a:t>
            </a:r>
          </a:p>
        </p:txBody>
      </p:sp>
    </p:spTree>
    <p:extLst>
      <p:ext uri="{BB962C8B-B14F-4D97-AF65-F5344CB8AC3E}">
        <p14:creationId xmlns:p14="http://schemas.microsoft.com/office/powerpoint/2010/main" val="63066807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140607-AA74-7B60-3A2B-22F436217B95}"/>
              </a:ext>
            </a:extLst>
          </p:cNvPr>
          <p:cNvCxnSpPr/>
          <p:nvPr/>
        </p:nvCxnSpPr>
        <p:spPr>
          <a:xfrm>
            <a:off x="1616751" y="4213829"/>
            <a:ext cx="0" cy="77761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row: Up 35">
            <a:extLst>
              <a:ext uri="{FF2B5EF4-FFF2-40B4-BE49-F238E27FC236}">
                <a16:creationId xmlns:a16="http://schemas.microsoft.com/office/drawing/2014/main" id="{5DF1F833-D0E5-23D2-8E95-FE814548373A}"/>
              </a:ext>
            </a:extLst>
          </p:cNvPr>
          <p:cNvSpPr/>
          <p:nvPr/>
        </p:nvSpPr>
        <p:spPr>
          <a:xfrm rot="5400000">
            <a:off x="4053669" y="3352863"/>
            <a:ext cx="443527" cy="58477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4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16FD4770-CE9A-C3BA-678D-9072FA3E44D8}"/>
              </a:ext>
            </a:extLst>
          </p:cNvPr>
          <p:cNvSpPr/>
          <p:nvPr/>
        </p:nvSpPr>
        <p:spPr>
          <a:xfrm rot="5400000">
            <a:off x="5867030" y="3352863"/>
            <a:ext cx="443527" cy="58477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4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CE7F663C-B006-0CF5-A661-9866382DDCC9}"/>
              </a:ext>
            </a:extLst>
          </p:cNvPr>
          <p:cNvSpPr/>
          <p:nvPr/>
        </p:nvSpPr>
        <p:spPr>
          <a:xfrm rot="5400000">
            <a:off x="7664766" y="3352863"/>
            <a:ext cx="443527" cy="58477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4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54233ED8-78C3-5F46-4650-BEE84B2FFC8C}"/>
              </a:ext>
            </a:extLst>
          </p:cNvPr>
          <p:cNvSpPr/>
          <p:nvPr/>
        </p:nvSpPr>
        <p:spPr>
          <a:xfrm rot="5400000">
            <a:off x="9543845" y="3352863"/>
            <a:ext cx="443527" cy="58477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4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6E811818-F9A4-DB9E-9147-75399CE8F4F3}"/>
              </a:ext>
            </a:extLst>
          </p:cNvPr>
          <p:cNvSpPr/>
          <p:nvPr/>
        </p:nvSpPr>
        <p:spPr>
          <a:xfrm rot="5400000">
            <a:off x="2188859" y="3352862"/>
            <a:ext cx="443527" cy="58477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4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B90437C-BBC1-FA94-7082-C7C6AE36E52D}"/>
              </a:ext>
            </a:extLst>
          </p:cNvPr>
          <p:cNvCxnSpPr/>
          <p:nvPr/>
        </p:nvCxnSpPr>
        <p:spPr>
          <a:xfrm>
            <a:off x="10772365" y="2391194"/>
            <a:ext cx="0" cy="77761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CE46E1-3FF4-7568-2DB2-39ECF632AB24}"/>
              </a:ext>
            </a:extLst>
          </p:cNvPr>
          <p:cNvCxnSpPr/>
          <p:nvPr/>
        </p:nvCxnSpPr>
        <p:spPr>
          <a:xfrm>
            <a:off x="5300162" y="4213829"/>
            <a:ext cx="0" cy="77761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71871B-7501-3CA7-9BB5-0E2CF0D0943A}"/>
              </a:ext>
            </a:extLst>
          </p:cNvPr>
          <p:cNvCxnSpPr/>
          <p:nvPr/>
        </p:nvCxnSpPr>
        <p:spPr>
          <a:xfrm>
            <a:off x="7117853" y="2391194"/>
            <a:ext cx="0" cy="77761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CE95CB-34C5-C957-A8B0-6CE26B30BB84}"/>
              </a:ext>
            </a:extLst>
          </p:cNvPr>
          <p:cNvCxnSpPr/>
          <p:nvPr/>
        </p:nvCxnSpPr>
        <p:spPr>
          <a:xfrm>
            <a:off x="8954845" y="4213829"/>
            <a:ext cx="0" cy="77761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6B7594-63C8-CF59-002F-95A87B692B0A}"/>
              </a:ext>
            </a:extLst>
          </p:cNvPr>
          <p:cNvCxnSpPr/>
          <p:nvPr/>
        </p:nvCxnSpPr>
        <p:spPr>
          <a:xfrm>
            <a:off x="3441231" y="2391194"/>
            <a:ext cx="0" cy="77761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กระบวนการพัฒนาเว็บไซต์หน่วยงานกรม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8200" y="2876573"/>
            <a:ext cx="1537355" cy="15373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กำหนดวัตถุประสงค์และวางแผน</a:t>
            </a:r>
            <a:endParaRPr lang="en-US" sz="1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6406" y="1085577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884D7A-AA20-CB4A-DDC2-F91C2AB68DA8}"/>
              </a:ext>
            </a:extLst>
          </p:cNvPr>
          <p:cNvSpPr/>
          <p:nvPr/>
        </p:nvSpPr>
        <p:spPr>
          <a:xfrm>
            <a:off x="2675192" y="2876573"/>
            <a:ext cx="1537355" cy="1537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กำหนดเนื้อหาและโครงสร้างเนื้อหา</a:t>
            </a:r>
            <a:endParaRPr lang="en-US" sz="1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2D60CE-37E8-7DE5-70FD-DE24556AF3FA}"/>
              </a:ext>
            </a:extLst>
          </p:cNvPr>
          <p:cNvSpPr/>
          <p:nvPr/>
        </p:nvSpPr>
        <p:spPr>
          <a:xfrm>
            <a:off x="4512184" y="2876573"/>
            <a:ext cx="1537355" cy="15373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ออกแบบเว็บไซต์</a:t>
            </a:r>
            <a:endParaRPr lang="en-US" sz="1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75A155-CCCA-1126-D7D5-192B789A3DB8}"/>
              </a:ext>
            </a:extLst>
          </p:cNvPr>
          <p:cNvSpPr/>
          <p:nvPr/>
        </p:nvSpPr>
        <p:spPr>
          <a:xfrm>
            <a:off x="6349176" y="2876573"/>
            <a:ext cx="1537355" cy="15373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พัฒนาเว็บไซต์</a:t>
            </a:r>
            <a:endParaRPr lang="en-US" sz="1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AC7E18-5773-2E4E-75F7-191B5115D732}"/>
              </a:ext>
            </a:extLst>
          </p:cNvPr>
          <p:cNvSpPr/>
          <p:nvPr/>
        </p:nvSpPr>
        <p:spPr>
          <a:xfrm>
            <a:off x="8186168" y="2876573"/>
            <a:ext cx="1537355" cy="15373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เผยแพร่และส่งเสริมเว็บไซต์</a:t>
            </a:r>
            <a:endParaRPr lang="en-US" sz="1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A0EBDA-9302-A819-ADE6-A7C2BE8CADA5}"/>
              </a:ext>
            </a:extLst>
          </p:cNvPr>
          <p:cNvSpPr/>
          <p:nvPr/>
        </p:nvSpPr>
        <p:spPr>
          <a:xfrm>
            <a:off x="10023161" y="2876573"/>
            <a:ext cx="1537355" cy="1537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atin typeface="Kanit" panose="00000500000000000000" pitchFamily="2" charset="-34"/>
                <a:cs typeface="Kanit" panose="00000500000000000000" pitchFamily="2" charset="-34"/>
              </a:rPr>
              <a:t>ดูแลและบำรุงรักษาเว็บไซต์</a:t>
            </a:r>
            <a:endParaRPr lang="en-US" sz="1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7DF7C4-55A1-2697-8B43-4148839C046E}"/>
              </a:ext>
            </a:extLst>
          </p:cNvPr>
          <p:cNvSpPr txBox="1"/>
          <p:nvPr/>
        </p:nvSpPr>
        <p:spPr>
          <a:xfrm>
            <a:off x="2457758" y="1847395"/>
            <a:ext cx="1972222" cy="584775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ตามมาตรฐานเว็บไซต์หน่วยงานกรม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2F6526-8677-289C-CAAB-85F6358A82BC}"/>
              </a:ext>
            </a:extLst>
          </p:cNvPr>
          <p:cNvSpPr txBox="1"/>
          <p:nvPr/>
        </p:nvSpPr>
        <p:spPr>
          <a:xfrm>
            <a:off x="4212547" y="4960842"/>
            <a:ext cx="1972222" cy="1077218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ใช้ทฤษฎีการออกแบบ</a:t>
            </a:r>
          </a:p>
          <a:p>
            <a:pPr algn="ctr"/>
            <a:r>
              <a:rPr lang="th-TH" sz="1600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การเลือกสีและออกแบบโครงสร้างเว็บไซต์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03FEBC-3F60-E67C-FF2B-20B6D5EBD30F}"/>
              </a:ext>
            </a:extLst>
          </p:cNvPr>
          <p:cNvSpPr txBox="1"/>
          <p:nvPr/>
        </p:nvSpPr>
        <p:spPr>
          <a:xfrm>
            <a:off x="5993950" y="1846486"/>
            <a:ext cx="2271255" cy="584775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ใช้เครื่องมือการทำเว็บไซต์และสร้างองค์ประกอบ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6E09C2-8058-93CF-EFCD-9E1C6D893D12}"/>
              </a:ext>
            </a:extLst>
          </p:cNvPr>
          <p:cNvSpPr txBox="1"/>
          <p:nvPr/>
        </p:nvSpPr>
        <p:spPr>
          <a:xfrm>
            <a:off x="7886531" y="4991439"/>
            <a:ext cx="1972222" cy="584775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ใช้เครื่องมือ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Social Network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76122C-16BC-3206-B719-4415F60CABA4}"/>
              </a:ext>
            </a:extLst>
          </p:cNvPr>
          <p:cNvSpPr txBox="1"/>
          <p:nvPr/>
        </p:nvSpPr>
        <p:spPr>
          <a:xfrm>
            <a:off x="9805727" y="1853046"/>
            <a:ext cx="1972222" cy="584775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การสำรองข้อมูล</a:t>
            </a:r>
            <a:br>
              <a:rPr lang="th-TH" sz="1600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</a:br>
            <a:r>
              <a:rPr lang="th-TH" sz="1600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และป้องกันเว็บไซต์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E3A068-2140-2FEC-1AA8-C36B7078185A}"/>
              </a:ext>
            </a:extLst>
          </p:cNvPr>
          <p:cNvSpPr txBox="1"/>
          <p:nvPr/>
        </p:nvSpPr>
        <p:spPr>
          <a:xfrm>
            <a:off x="620766" y="4994406"/>
            <a:ext cx="1972222" cy="830997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/>
            <a:r>
              <a:rPr lang="th-TH" sz="1600" dirty="0">
                <a:solidFill>
                  <a:schemeClr val="tx2">
                    <a:lumMod val="75000"/>
                  </a:schemeClr>
                </a:solidFill>
                <a:latin typeface="Kanit" panose="00000500000000000000" pitchFamily="2" charset="-34"/>
                <a:ea typeface="Montserrat Light" charset="0"/>
                <a:cs typeface="Kanit" panose="00000500000000000000" pitchFamily="2" charset="-34"/>
              </a:rPr>
              <a:t>ข้อกำหนดตามมาตรฐานเว็บไซต์หน่วยงานภาครัฐ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Kanit" panose="00000500000000000000" pitchFamily="2" charset="-34"/>
              <a:ea typeface="Montserrat Light" charset="0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83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 idx="4294967295"/>
          </p:nvPr>
        </p:nvSpPr>
        <p:spPr>
          <a:xfrm>
            <a:off x="0" y="448226"/>
            <a:ext cx="12192000" cy="498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CMS 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ที่นิยมในปัจจุบัน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6406" y="1051745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8715C-F01B-CE30-D6BA-0CAD1A78F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59" y="1332832"/>
            <a:ext cx="2726681" cy="1309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AC5981-0AA3-0F4F-7DFC-714937031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9" r="9232" b="32710"/>
          <a:stretch/>
        </p:blipFill>
        <p:spPr>
          <a:xfrm>
            <a:off x="941659" y="3134413"/>
            <a:ext cx="2726682" cy="1271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2CCA5-E748-CE89-A122-187753662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59" y="4815534"/>
            <a:ext cx="2726681" cy="12710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C0A091-C8B0-9ACD-BBE6-A1FF27C67DBD}"/>
              </a:ext>
            </a:extLst>
          </p:cNvPr>
          <p:cNvSpPr txBox="1"/>
          <p:nvPr/>
        </p:nvSpPr>
        <p:spPr>
          <a:xfrm>
            <a:off x="4005313" y="1449122"/>
            <a:ext cx="7917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ตัวเลือกการเผยแพร่และการจัดการเนื้อหาที่ใช้งานง่าย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นำเสนอเครื่องมือแก้ไขที่ทรงพลังที่ช่วยให้คุณสามารถจัดรูปแบบเนื้อหาของคุณได้อย่างง่ายดาย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สามารถปรับแต่งได้อย่างมากด้วยปลั๊กอินและธีมมากมาย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มีผู้ใช้งานและกลุ่มผู้ใช้ </a:t>
            </a: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WordPress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ที่ให้ความรู้อีกมากมาย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7C8E6-884C-B21D-DA5B-E8F13836D437}"/>
              </a:ext>
            </a:extLst>
          </p:cNvPr>
          <p:cNvSpPr txBox="1"/>
          <p:nvPr/>
        </p:nvSpPr>
        <p:spPr>
          <a:xfrm>
            <a:off x="4005313" y="3226119"/>
            <a:ext cx="5421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เสนอการสนับสนุนที่ยอดเยี่ยมสำหรับประเภทโพสต์ที่กำหนดเอง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จัดเตรียมตัวเลือกการจัดการผู้ใช้ขั้นสูง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รวมถึงการสนับสนุนหลายภาษา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รองรับการใช้เทมเพลตที่ไม่ซ้ำสำหรับแต่ละประเภทเพจ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B06B64-8236-E21A-8CD4-16F1D6CA17AF}"/>
              </a:ext>
            </a:extLst>
          </p:cNvPr>
          <p:cNvSpPr txBox="1"/>
          <p:nvPr/>
        </p:nvSpPr>
        <p:spPr>
          <a:xfrm>
            <a:off x="4005312" y="4870269"/>
            <a:ext cx="4923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การสร้างโพสต์ที่กำหนดเองและระบบการจัดการที่ยืดหยุ่น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จัดเตรียมการจัดการผู้ใช้ขั้นสูงและการตั้งค่าการอนุญาต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รวมถึงการสนับสนุนเว็บไซต์หลายภาษา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มีระบบอนุกรมวิธานรายละเอียด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4A4A4A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ความปลอดภัยให้กับเว็บไซต์ของคุณ</a:t>
            </a:r>
          </a:p>
        </p:txBody>
      </p:sp>
    </p:spTree>
    <p:extLst>
      <p:ext uri="{BB962C8B-B14F-4D97-AF65-F5344CB8AC3E}">
        <p14:creationId xmlns:p14="http://schemas.microsoft.com/office/powerpoint/2010/main" val="253194900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2360" y="455780"/>
            <a:ext cx="4149038" cy="499456"/>
          </a:xfrm>
        </p:spPr>
        <p:txBody>
          <a:bodyPr/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กลุ่มประเภทของ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FONT</a:t>
            </a:r>
          </a:p>
        </p:txBody>
      </p:sp>
      <p:sp>
        <p:nvSpPr>
          <p:cNvPr id="53" name="Shape 6"/>
          <p:cNvSpPr/>
          <p:nvPr/>
        </p:nvSpPr>
        <p:spPr>
          <a:xfrm rot="20533454">
            <a:off x="-229264" y="2685409"/>
            <a:ext cx="2211299" cy="2083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" y="9723"/>
                </a:moveTo>
                <a:lnTo>
                  <a:pt x="7063" y="2130"/>
                </a:lnTo>
                <a:lnTo>
                  <a:pt x="10380" y="11389"/>
                </a:lnTo>
                <a:lnTo>
                  <a:pt x="19679" y="12253"/>
                </a:lnTo>
                <a:lnTo>
                  <a:pt x="14269" y="19845"/>
                </a:lnTo>
                <a:cubicBezTo>
                  <a:pt x="14269" y="19845"/>
                  <a:pt x="1653" y="9723"/>
                  <a:pt x="1653" y="9723"/>
                </a:cubicBezTo>
                <a:close/>
                <a:moveTo>
                  <a:pt x="18740" y="10908"/>
                </a:moveTo>
                <a:lnTo>
                  <a:pt x="11220" y="10210"/>
                </a:lnTo>
                <a:lnTo>
                  <a:pt x="8538" y="2723"/>
                </a:lnTo>
                <a:cubicBezTo>
                  <a:pt x="8538" y="2723"/>
                  <a:pt x="18740" y="10908"/>
                  <a:pt x="18740" y="10908"/>
                </a:cubicBezTo>
                <a:close/>
                <a:moveTo>
                  <a:pt x="20658" y="10878"/>
                </a:moveTo>
                <a:lnTo>
                  <a:pt x="8043" y="755"/>
                </a:lnTo>
                <a:lnTo>
                  <a:pt x="7101" y="0"/>
                </a:lnTo>
                <a:lnTo>
                  <a:pt x="6389" y="999"/>
                </a:lnTo>
                <a:lnTo>
                  <a:pt x="712" y="8967"/>
                </a:lnTo>
                <a:lnTo>
                  <a:pt x="0" y="9966"/>
                </a:lnTo>
                <a:lnTo>
                  <a:pt x="941" y="10721"/>
                </a:lnTo>
                <a:lnTo>
                  <a:pt x="13556" y="20844"/>
                </a:lnTo>
                <a:lnTo>
                  <a:pt x="14498" y="21600"/>
                </a:lnTo>
                <a:lnTo>
                  <a:pt x="15210" y="20601"/>
                </a:lnTo>
                <a:lnTo>
                  <a:pt x="20888" y="12633"/>
                </a:lnTo>
                <a:lnTo>
                  <a:pt x="21600" y="11634"/>
                </a:lnTo>
                <a:cubicBezTo>
                  <a:pt x="21600" y="11634"/>
                  <a:pt x="20658" y="10878"/>
                  <a:pt x="20658" y="10878"/>
                </a:cubicBezTo>
                <a:close/>
              </a:path>
            </a:pathLst>
          </a:custGeom>
          <a:solidFill>
            <a:srgbClr val="FFFFFF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5792559" y="1016818"/>
            <a:ext cx="54864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245BF-F338-2D9D-84CF-BD776862F1DB}"/>
              </a:ext>
            </a:extLst>
          </p:cNvPr>
          <p:cNvSpPr txBox="1"/>
          <p:nvPr/>
        </p:nvSpPr>
        <p:spPr>
          <a:xfrm>
            <a:off x="3595383" y="5673544"/>
            <a:ext cx="517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โปรแกรมที่ไม่ถูกลิขสิทธิ์ ฟอนต์ก็จะไม่ถูกลิขสิทธิ์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B89EA7-1061-2256-C2A8-668D9BA76EFE}"/>
              </a:ext>
            </a:extLst>
          </p:cNvPr>
          <p:cNvSpPr/>
          <p:nvPr/>
        </p:nvSpPr>
        <p:spPr>
          <a:xfrm>
            <a:off x="1744309" y="1703500"/>
            <a:ext cx="2414877" cy="1904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OLF</a:t>
            </a:r>
          </a:p>
          <a:p>
            <a:pPr algn="ctr"/>
            <a:r>
              <a:rPr lang="en-US" dirty="0"/>
              <a:t>Open Font License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597AFD-6755-EAFD-1739-52ED0A52E0E8}"/>
              </a:ext>
            </a:extLst>
          </p:cNvPr>
          <p:cNvSpPr/>
          <p:nvPr/>
        </p:nvSpPr>
        <p:spPr>
          <a:xfrm>
            <a:off x="4985737" y="1709589"/>
            <a:ext cx="2414877" cy="1904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Use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2EEB77-14E2-1F70-FE1D-CCCFEA3CE9C9}"/>
              </a:ext>
            </a:extLst>
          </p:cNvPr>
          <p:cNvSpPr/>
          <p:nvPr/>
        </p:nvSpPr>
        <p:spPr>
          <a:xfrm>
            <a:off x="8180925" y="1703500"/>
            <a:ext cx="2414877" cy="1904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Font License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6B8196-90AA-3321-6DC6-57B36D6DAE8F}"/>
              </a:ext>
            </a:extLst>
          </p:cNvPr>
          <p:cNvSpPr txBox="1"/>
          <p:nvPr/>
        </p:nvSpPr>
        <p:spPr>
          <a:xfrm>
            <a:off x="1462398" y="3846739"/>
            <a:ext cx="2978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Free commercial use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หรือ 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OLF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open license font </a:t>
            </a:r>
          </a:p>
          <a:p>
            <a:pPr algn="ctr"/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ใช้ในเชิงพาณิชย์ได้ 100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%</a:t>
            </a:r>
          </a:p>
          <a:p>
            <a:pPr algn="ctr"/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google font ,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notofont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FCF323-EACD-33CD-DE10-57B92D72B754}"/>
              </a:ext>
            </a:extLst>
          </p:cNvPr>
          <p:cNvSpPr txBox="1"/>
          <p:nvPr/>
        </p:nvSpPr>
        <p:spPr>
          <a:xfrm>
            <a:off x="4947481" y="3861072"/>
            <a:ext cx="2491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Personal use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ใช้ส่วนตัว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ไม่แสวงหาผลกำไร เช่น</a:t>
            </a:r>
            <a:b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การ์ด ทำรายงาน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87BEC4-08B2-B09F-ACD4-8D6E74B3DF89}"/>
              </a:ext>
            </a:extLst>
          </p:cNvPr>
          <p:cNvSpPr txBox="1"/>
          <p:nvPr/>
        </p:nvSpPr>
        <p:spPr>
          <a:xfrm>
            <a:off x="8116829" y="3835881"/>
            <a:ext cx="2561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Font License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เป็นฟอนต์</a:t>
            </a:r>
          </a:p>
          <a:p>
            <a:pPr algn="ctr"/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ที่ต้องซื้อลิขสิทธิ์ก่อน</a:t>
            </a:r>
          </a:p>
          <a:p>
            <a:pPr algn="ctr"/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ถึงจะใช้งานได้ 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Adobe font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97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67">
      <a:dk1>
        <a:srgbClr val="000000"/>
      </a:dk1>
      <a:lt1>
        <a:srgbClr val="FFFFFF"/>
      </a:lt1>
      <a:dk2>
        <a:srgbClr val="7D8287"/>
      </a:dk2>
      <a:lt2>
        <a:srgbClr val="EBEEF0"/>
      </a:lt2>
      <a:accent1>
        <a:srgbClr val="00B0F5"/>
      </a:accent1>
      <a:accent2>
        <a:srgbClr val="00A082"/>
      </a:accent2>
      <a:accent3>
        <a:srgbClr val="96B900"/>
      </a:accent3>
      <a:accent4>
        <a:srgbClr val="FFAF00"/>
      </a:accent4>
      <a:accent5>
        <a:srgbClr val="D71414"/>
      </a:accent5>
      <a:accent6>
        <a:srgbClr val="5A004B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1408</Words>
  <Application>Microsoft Office PowerPoint</Application>
  <PresentationFormat>Widescreen</PresentationFormat>
  <Paragraphs>215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</vt:lpstr>
      <vt:lpstr>Arial Black</vt:lpstr>
      <vt:lpstr>Calibri</vt:lpstr>
      <vt:lpstr>Kanit</vt:lpstr>
      <vt:lpstr>Montserrat Light</vt:lpstr>
      <vt:lpstr>Office Theme</vt:lpstr>
      <vt:lpstr>PowerPoint Presentation</vt:lpstr>
      <vt:lpstr>ภาพรวมระบบเว็บไซต์หน่วยงานกรมส่งเสริมสหกรณ์</vt:lpstr>
      <vt:lpstr>การตรวจเว็บไซต์และโครงการประกวดเว็บไซต์ ประจำปีงบประมาณ พ.ศ. 2566</vt:lpstr>
      <vt:lpstr>มาตรฐานเว็บไซต์หน่วยงานกรม ปีงบประมาณ พ.ศ. 2566</vt:lpstr>
      <vt:lpstr>ระบบเว็บไซต์ระบบใหม่</vt:lpstr>
      <vt:lpstr>เทคโนโลยีเว็บไซต์ในอนาคต</vt:lpstr>
      <vt:lpstr>กระบวนการพัฒนาเว็บไซต์หน่วยงานกรม</vt:lpstr>
      <vt:lpstr>CMS ที่นิยมในปัจจุบัน</vt:lpstr>
      <vt:lpstr>กลุ่มประเภทของ FONT</vt:lpstr>
      <vt:lpstr>ข้อสังเกตุการใช้ Font</vt:lpstr>
      <vt:lpstr>แหล่งดาวน์โหลด ภาพและวิดีโอ</vt:lpstr>
      <vt:lpstr>แหล่งการเลือกแม่แบบสี</vt:lpstr>
      <vt:lpstr>ข้อกำหนดลิขสิทธิ์การใช้ Canva</vt:lpstr>
      <vt:lpstr>สิ่งที่จะต้องเตรียมสำหรับทำเว็บไซต์หน่วยงาน</vt:lpstr>
      <vt:lpstr>เริ่มทดลองใช้งาน CANVA</vt:lpstr>
      <vt:lpstr>เว็บไซต์สำหรับลบพื้นหลังรูปทำรูปภาพเป็น PNG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Kumpee Shooshenmanakij</cp:lastModifiedBy>
  <cp:revision>513</cp:revision>
  <dcterms:created xsi:type="dcterms:W3CDTF">2016-01-13T17:16:24Z</dcterms:created>
  <dcterms:modified xsi:type="dcterms:W3CDTF">2022-12-06T23:22:50Z</dcterms:modified>
</cp:coreProperties>
</file>