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2" r:id="rId1"/>
  </p:sld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797675" cy="987425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50" d="100"/>
          <a:sy n="50" d="100"/>
        </p:scale>
        <p:origin x="1500" y="6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E7CD0E-CE3D-4F4D-A769-5E495C106992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C12ED-4383-4C6C-8141-4796070D52F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286256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96871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15008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860364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754246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นามบัตรอ้างอิ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442665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จริง หรือ เท็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80693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76088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54768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17067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4310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25054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01577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860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51097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35186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5287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F0B7CB-E452-47E4-852D-C99774A552DA}" type="datetimeFigureOut">
              <a:rPr lang="th-TH" smtClean="0"/>
              <a:t>31/01/60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2C36D0A-5CBF-4CDA-BB72-B54FCBA2BC3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5352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  <p:sldLayoutId id="2147483774" r:id="rId12"/>
    <p:sldLayoutId id="2147483775" r:id="rId13"/>
    <p:sldLayoutId id="2147483776" r:id="rId14"/>
    <p:sldLayoutId id="2147483777" r:id="rId15"/>
    <p:sldLayoutId id="214748377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272400" y="3149600"/>
            <a:ext cx="8411634" cy="2907836"/>
          </a:xfrm>
        </p:spPr>
        <p:txBody>
          <a:bodyPr/>
          <a:lstStyle/>
          <a:p>
            <a:r>
              <a:rPr lang="th-TH" b="1" dirty="0">
                <a:solidFill>
                  <a:schemeClr val="accent2">
                    <a:lumMod val="50000"/>
                  </a:schemeClr>
                </a:solidFill>
              </a:rPr>
              <a:t>แผนปฏิบัติการกรมส่งเสริมสหกรณ์ 5 ปี (พ.ศ. 2560-2564)</a:t>
            </a:r>
            <a:r>
              <a:rPr lang="en-US" dirty="0"/>
              <a:t/>
            </a:r>
            <a:br>
              <a:rPr lang="en-US" dirty="0"/>
            </a:br>
            <a:endParaRPr lang="th-TH" dirty="0"/>
          </a:p>
        </p:txBody>
      </p:sp>
      <p:pic>
        <p:nvPicPr>
          <p:cNvPr id="1026" name="Picture 2" descr="ผลการค้นหารูปภาพสำหรับ ตรากรมส่งเสริมสหกรณ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8321" y="1045704"/>
            <a:ext cx="1968500" cy="20083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9302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37736"/>
              </p:ext>
            </p:extLst>
          </p:nvPr>
        </p:nvGraphicFramePr>
        <p:xfrm>
          <a:off x="658166" y="1539529"/>
          <a:ext cx="10670235" cy="4543771"/>
        </p:xfrm>
        <a:graphic>
          <a:graphicData uri="http://schemas.openxmlformats.org/drawingml/2006/table">
            <a:tbl>
              <a:tblPr firstRow="1" firstCol="1" bandRow="1"/>
              <a:tblGrid>
                <a:gridCol w="2401640"/>
                <a:gridCol w="2426594"/>
                <a:gridCol w="2269647"/>
                <a:gridCol w="3572354"/>
              </a:tblGrid>
              <a:tr h="901013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42758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6 สนับสนุนการพัฒนาระบบรักษาเสถียรภาพของสหกรณ์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สร้างระบบ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รักษาเสถียรภาพ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ทางการเงินของสหกรณ์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 ร้อยละของ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บุคลากร   ที่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เข้ารับการ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        มีองค์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ความรู้ด้านการเงิน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   การ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กำกับ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ดูแลการ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บริหารการลงทุน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ระบบรักษาเสถียรภาพทางการเงินของสหกรณ์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ได้รับการ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6.1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ผลักดัน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การจัดตั้งกองทุนรักษาเสถียรภาพของสหกรณ์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645778" y="654735"/>
            <a:ext cx="5617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h-TH" sz="3600" b="1" dirty="0">
                <a:solidFill>
                  <a:srgbClr val="58B6C0">
                    <a:lumMod val="75000"/>
                  </a:srgbClr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rgbClr val="58B6C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747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645778" y="654735"/>
            <a:ext cx="5617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h-TH" sz="3600" b="1" dirty="0">
                <a:solidFill>
                  <a:srgbClr val="58B6C0">
                    <a:lumMod val="75000"/>
                  </a:srgbClr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rgbClr val="58B6C0">
                  <a:lumMod val="75000"/>
                </a:srgbClr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18976"/>
              </p:ext>
            </p:extLst>
          </p:nvPr>
        </p:nvGraphicFramePr>
        <p:xfrm>
          <a:off x="645778" y="1501429"/>
          <a:ext cx="11025522" cy="50466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608"/>
                <a:gridCol w="2448196"/>
                <a:gridCol w="2404415"/>
                <a:gridCol w="3691303"/>
              </a:tblGrid>
              <a:tr h="985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983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7 การพัฒนาระบบ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คุณภาพมาตรฐานสากล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ระบบส่งเสริม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สหกรณ์        สู่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คุณภาพมาตรฐานได้รับการปรับปรุงและพัฒนา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 ร้อยละของเจ้าหน้าที่ส่งเสริมสหกรณ์นำระบบส่งเสริมสหกรณ์ไป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ใช้    อย่างมี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ประสิทธิภาพ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ร้อยละของสหกรณ์ได้รับแนวทางดำเนินงานที่ถูกต้องจากเจ้าหน้าที่ส่งเสริมสหกรณ์และได้นำไปปฏิบัติอย่างจริงจังและต่อเนื่อง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7.1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ส่งเสริม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การดำเนินงานของสหกรณ์และกลุ่มเกษตรกรด้วยระบบคุณภาพมาตรฐาน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7487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2120904"/>
              </p:ext>
            </p:extLst>
          </p:nvPr>
        </p:nvGraphicFramePr>
        <p:xfrm>
          <a:off x="429878" y="1196629"/>
          <a:ext cx="11406522" cy="5039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7363"/>
                <a:gridCol w="2532795"/>
                <a:gridCol w="2487504"/>
                <a:gridCol w="3818860"/>
              </a:tblGrid>
              <a:tr h="99922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0398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8 การสร้างความยั่งยืนด้วยหลัก</a:t>
                      </a:r>
                      <a:r>
                        <a:rPr lang="th-TH" sz="2500" dirty="0" err="1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ธรรมาภิ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บาลและภูมิปัญญาสหกรณ์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สหกรณ์และกลุ่มเกษตรกรได้รับการส่งเสริมการดูแลกิจการที่ดี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ภายใต้           หลัก</a:t>
                      </a:r>
                      <a:r>
                        <a:rPr lang="th-TH" sz="2500" dirty="0" err="1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ธรรมาภิ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บาลและปรัชญาของเศรษฐกิจพอเพียง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 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 ร้อยละของสหกรณ์</a:t>
                      </a:r>
                      <a:b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</a:b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มีระดับการประเมินการใช้</a:t>
                      </a:r>
                      <a:b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</a:br>
                      <a:r>
                        <a:rPr lang="th-TH" sz="2500" dirty="0" err="1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ธรรมาภิ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บาลที่สูงขึ้น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ร้อยละของสหกรณ์มีการดำเนินงานตามแนวทางปรัชญาของเศรษฐกิจพอเพียง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8.1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ระบบการกำกับดูแลกิจการที่ดี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เพื่อความ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ยั่งยืนของสหกรณ์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29878" y="337235"/>
            <a:ext cx="561724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th-TH" sz="3600" b="1" dirty="0">
                <a:solidFill>
                  <a:srgbClr val="58B6C0">
                    <a:lumMod val="75000"/>
                  </a:srgbClr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rgbClr val="58B6C0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33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-685800" y="438183"/>
            <a:ext cx="11557000" cy="615553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th-TH" sz="3400" b="1" dirty="0" smtClean="0">
                <a:ln/>
                <a:solidFill>
                  <a:schemeClr val="accent5">
                    <a:lumMod val="50000"/>
                  </a:schemeClr>
                </a:solidFill>
                <a:ea typeface="Cordia New" panose="020B0304020202020204" pitchFamily="34" charset="-34"/>
                <a:cs typeface="TH SarabunIT๙" panose="020B0500040200020003" pitchFamily="34" charset="-34"/>
              </a:rPr>
              <a:t>กิจกรรม/โครงการตามแผนปฏิบัติการกรมส่งเสริมสหกรณ์ </a:t>
            </a:r>
            <a:r>
              <a:rPr lang="en-US" sz="3400" b="1" dirty="0" smtClean="0">
                <a:ln/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5 </a:t>
            </a:r>
            <a:r>
              <a:rPr lang="th-TH" sz="3400" b="1" dirty="0" smtClean="0">
                <a:ln/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ปี (พ.ศ. </a:t>
            </a:r>
            <a:r>
              <a:rPr lang="en-US" sz="3400" b="1" dirty="0" smtClean="0">
                <a:ln/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</a:rPr>
              <a:t>2560-2564)</a:t>
            </a:r>
            <a:endParaRPr lang="th-TH" sz="3400" b="1" dirty="0">
              <a:ln/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สี่เหลี่ยมผืนผ้ามุมมน 8"/>
          <p:cNvSpPr/>
          <p:nvPr/>
        </p:nvSpPr>
        <p:spPr>
          <a:xfrm>
            <a:off x="381000" y="1371600"/>
            <a:ext cx="10680700" cy="4381500"/>
          </a:xfrm>
          <a:prstGeom prst="round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1.  กิจกรรม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/โครงการ จากแผนยุทธศาสตร์กรมส่งเสริมสหกรณ์ 20 ปี ในระยะ 5 ปีแรก 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       จำนวน </a:t>
            </a:r>
            <a:r>
              <a:rPr lang="en-US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3 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กิจกรรม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/โครงการ งบประมาณรวม 4,294.90 ล้าน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2. 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กิจกรรม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/โครงการ จากแผนปฏิบัติงานประจำปีงบประมาณ 2560 ของกรมส่งเสริมสหกรณ์ เฉพาะที่มี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ความสอดคล้อง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กับยุทธศาสตร์กรมและโครงการ</a:t>
            </a:r>
            <a:r>
              <a:rPr lang="th-TH" sz="3000" dirty="0" err="1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บูรณา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การของรัฐบาล จำนวน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78 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กิจกรรม/โครงการ งบประมาณรวม 898.47 ล้าน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บาท</a:t>
            </a:r>
          </a:p>
          <a:p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3. 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โครงการ จากโครงการตามนโยบายกระทรวงเกษตรและสหกรณ์ ประจำปีงบประมาณ 2560 จำนวน </a:t>
            </a:r>
            <a:r>
              <a:rPr lang="en-US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24</a:t>
            </a:r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โครงการ งบประมาณรวม 181.40 ล้าน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บาท</a:t>
            </a:r>
            <a:endParaRPr lang="th-TH" dirty="0" smtClean="0">
              <a:solidFill>
                <a:schemeClr val="accent5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3000" dirty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</a:t>
            </a:r>
            <a:r>
              <a:rPr lang="th-TH" sz="3000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  </a:t>
            </a:r>
            <a:r>
              <a:rPr lang="th-TH" sz="3000" b="1" dirty="0" smtClean="0">
                <a:solidFill>
                  <a:schemeClr val="accent5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รวมทั้งสิ้น 141 กิจกรรม/โครงการ งบประมาณรวม 5,374.77 ล้านบาท</a:t>
            </a:r>
          </a:p>
        </p:txBody>
      </p:sp>
    </p:spTree>
    <p:extLst>
      <p:ext uri="{BB962C8B-B14F-4D97-AF65-F5344CB8AC3E}">
        <p14:creationId xmlns:p14="http://schemas.microsoft.com/office/powerpoint/2010/main" val="981127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รูปภาพ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1836" y="4144274"/>
            <a:ext cx="3042351" cy="2088108"/>
          </a:xfrm>
          <a:prstGeom prst="rect">
            <a:avLst/>
          </a:prstGeom>
        </p:spPr>
      </p:pic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0374" y="1302790"/>
            <a:ext cx="11122925" cy="2798172"/>
          </a:xfrm>
        </p:spPr>
        <p:txBody>
          <a:bodyPr>
            <a:noAutofit/>
          </a:bodyPr>
          <a:lstStyle/>
          <a:p>
            <a:pPr algn="ctr"/>
            <a:r>
              <a:rPr lang="th-TH" sz="4000" b="1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วิสัยทัศน์</a:t>
            </a:r>
            <a:br>
              <a:rPr lang="th-TH" sz="4000" b="1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</a:b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สหกรณ์และกลุ่มเกษตรกรเข้มแข็งเป็นศูนย์กลางการพัฒนาและรักษา</a:t>
            </a:r>
            <a:r>
              <a:rPr lang="th-TH" sz="4000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สมดุล       ทางเศรษฐกิจและสังคมใน</a:t>
            </a:r>
            <a:r>
              <a:rPr lang="th-TH" sz="40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ระดับฐานรากของประเทศ</a:t>
            </a:r>
          </a:p>
        </p:txBody>
      </p:sp>
    </p:spTree>
    <p:extLst>
      <p:ext uri="{BB962C8B-B14F-4D97-AF65-F5344CB8AC3E}">
        <p14:creationId xmlns:p14="http://schemas.microsoft.com/office/powerpoint/2010/main" val="299675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3"/>
          <p:cNvSpPr txBox="1"/>
          <p:nvPr/>
        </p:nvSpPr>
        <p:spPr>
          <a:xfrm>
            <a:off x="288102" y="518613"/>
            <a:ext cx="10534573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3600" b="1" dirty="0" err="1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พันธ</a:t>
            </a:r>
            <a:r>
              <a:rPr lang="th-TH" sz="3600" b="1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กิจ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1. พัฒนาระบบการบริหารจัดการองค์กรและระบบการพัฒนาขีดความสามารถ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บุคลากรของ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สหกรณ์/กลุ่มเกษตรกรและกรมส่งเสริม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สหกรณ์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 </a:t>
            </a:r>
            <a:endParaRPr lang="th-TH" sz="3600" dirty="0" smtClean="0">
              <a:solidFill>
                <a:schemeClr val="accent6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</a:t>
            </a:r>
            <a:r>
              <a:rPr lang="th-TH" sz="3600" dirty="0" smtClean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2. ส่งเสริม</a:t>
            </a:r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และพัฒนาสหกรณ์/กลุ่มเกษตรกรด้วยการบริหารจัดการและเทคโนโลยีสมัยใหม่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3. พัฒนาระบบการกำกับดูแลสหกรณ์/กลุ่มเกษตรกรด้วยระบบการจัดการคุณภาพตามมาตรฐานสากล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  <a:p>
            <a:r>
              <a:rPr lang="th-TH" sz="3600" dirty="0">
                <a:solidFill>
                  <a:schemeClr val="accent6">
                    <a:lumMod val="50000"/>
                  </a:schemeClr>
                </a:solidFill>
                <a:latin typeface="TH SarabunIT๙" panose="020B0500040200020003" pitchFamily="34" charset="-34"/>
                <a:cs typeface="TH SarabunIT๙" panose="020B0500040200020003" pitchFamily="34" charset="-34"/>
              </a:rPr>
              <a:t>	4. พัฒนาระบบการรักษาเสถียรภาพของสหกรณ์/กลุ่มเกษตรกร และการสร้างภาพลักษณ์ที่ดี</a:t>
            </a:r>
            <a:endParaRPr lang="en-US" sz="3600" dirty="0">
              <a:solidFill>
                <a:schemeClr val="accent6">
                  <a:lumMod val="50000"/>
                </a:schemeClr>
              </a:solidFill>
              <a:latin typeface="TH SarabunIT๙" panose="020B0500040200020003" pitchFamily="34" charset="-34"/>
              <a:cs typeface="TH SarabunIT๙" panose="020B0500040200020003" pitchFamily="34" charset="-34"/>
            </a:endParaRPr>
          </a:p>
        </p:txBody>
      </p:sp>
      <p:pic>
        <p:nvPicPr>
          <p:cNvPr id="2" name="รูปภาพ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8800" y="5057775"/>
            <a:ext cx="20574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131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287038" y="1019412"/>
            <a:ext cx="9498841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1260475" algn="l"/>
              </a:tabLst>
            </a:pPr>
            <a:r>
              <a:rPr lang="th-TH" sz="4000" b="1" dirty="0" smtClean="0">
                <a:solidFill>
                  <a:schemeClr val="accent6">
                    <a:lumMod val="50000"/>
                  </a:schemeClr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เป้าประสงค์เชิงยุทธศาสตร์</a:t>
            </a:r>
            <a:endParaRPr lang="en-US" sz="4000" dirty="0" smtClean="0">
              <a:solidFill>
                <a:schemeClr val="accent6">
                  <a:lumMod val="50000"/>
                </a:schemeClr>
              </a:solidFill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  <a:p>
            <a:pPr>
              <a:spcAft>
                <a:spcPts val="0"/>
              </a:spcAft>
              <a:tabLst>
                <a:tab pos="1260475" algn="l"/>
              </a:tabLst>
            </a:pPr>
            <a:r>
              <a:rPr lang="th-TH" dirty="0" smtClean="0">
                <a:solidFill>
                  <a:schemeClr val="accent6">
                    <a:lumMod val="50000"/>
                  </a:schemeClr>
                </a:solidFill>
                <a:effectLst/>
                <a:latin typeface="Cordia New" panose="020B0304020202020204" pitchFamily="34" charset="-34"/>
                <a:ea typeface="Cordia New" panose="020B0304020202020204" pitchFamily="34" charset="-34"/>
                <a:cs typeface="TH SarabunIT๙" panose="020B0500040200020003" pitchFamily="34" charset="-34"/>
              </a:rPr>
              <a:t> 	กรมส่งเสริมสหกรณ์เป็นองค์กรที่มุ่งเน้นพัฒนาส่งเสริมภาพลักษณ์ที่ดี และพัฒนา      ขีดความสามารถของสหกรณ์และกลุ่มเกษตรกร ด้วยระบบบริหารจัดการคุณภาพ บุคลากรมืออาชีพ และเทคโนโลยีสารสนเทศ</a:t>
            </a:r>
            <a:endParaRPr lang="en-US" sz="2400" dirty="0">
              <a:solidFill>
                <a:schemeClr val="accent6">
                  <a:lumMod val="50000"/>
                </a:schemeClr>
              </a:solidFill>
              <a:effectLst/>
              <a:latin typeface="Cordia New" panose="020B0304020202020204" pitchFamily="34" charset="-34"/>
              <a:ea typeface="Cordia New" panose="020B0304020202020204" pitchFamily="34" charset="-34"/>
              <a:cs typeface="Cordia New" panose="020B0304020202020204" pitchFamily="34" charset="-34"/>
            </a:endParaRPr>
          </a:p>
        </p:txBody>
      </p:sp>
      <p:pic>
        <p:nvPicPr>
          <p:cNvPr id="8" name="รูปภาพ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62040" y="3780430"/>
            <a:ext cx="6748838" cy="2608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6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สี่เหลี่ยมผืนผ้า 4"/>
          <p:cNvSpPr/>
          <p:nvPr/>
        </p:nvSpPr>
        <p:spPr>
          <a:xfrm>
            <a:off x="338352" y="612058"/>
            <a:ext cx="491993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9" name="ตาราง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1281793"/>
              </p:ext>
            </p:extLst>
          </p:nvPr>
        </p:nvGraphicFramePr>
        <p:xfrm>
          <a:off x="338352" y="1310640"/>
          <a:ext cx="11439666" cy="5323418"/>
        </p:xfrm>
        <a:graphic>
          <a:graphicData uri="http://schemas.openxmlformats.org/drawingml/2006/table">
            <a:tbl>
              <a:tblPr firstRow="1" firstCol="1" bandRow="1"/>
              <a:tblGrid>
                <a:gridCol w="2632138"/>
                <a:gridCol w="2482840"/>
                <a:gridCol w="2494730"/>
                <a:gridCol w="3829958"/>
              </a:tblGrid>
              <a:tr h="39112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93105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 การพัฒนาความเข้มแข็งของสหกรณ์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และ           กลุ่ม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เกษตรกร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สหกรณ์ กลุ่มเกษตรกร และบุคลากรสหกรณ์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และ    กลุ่ม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เกษตรกรได้รับการพัฒนา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1. ร้อย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ละของ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สหกรณ์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ที่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มีความเข้มแข็งในระดับมาตรฐาน (ระดับ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และ 2)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2. จำนวน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เกษตรกรที่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เป็นสมาชิก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สหกรณ์            ภาคการเกษตรและกลุ่ม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เกษตรกร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1.1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สหกรณ์และกลุ่ม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เกษตรกรให้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เป็นศูนย์กลางในการพัฒนาเศรษฐกิจและสังคมระดับฐานรากของ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ประเทศด้วย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การเร่งพัฒนาบุคลากรของสหกรณ์และกลุ่มเกษตรกรสู่มาตรฐาน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และจัด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อันดับความเชื่อถือของสหกรณ์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และกลุ่มเกษตรกร</a:t>
                      </a:r>
                    </a:p>
                    <a:p>
                      <a:r>
                        <a:rPr lang="th-TH" sz="2500" kern="120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1.2</a:t>
                      </a:r>
                      <a:r>
                        <a:rPr lang="th-TH" sz="25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kern="120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สร้างความร่วมมือและเชื่อมโยงเครือข่ายสหกรณ์ทั้งภายในประเทศและต่างประเทศ</a:t>
                      </a:r>
                      <a:endParaRPr lang="en-US" sz="2500" kern="1200" dirty="0" smtClean="0">
                        <a:solidFill>
                          <a:schemeClr val="dk1"/>
                        </a:solidFill>
                        <a:effectLst/>
                        <a:latin typeface="TH SarabunIT๙" panose="020B0500040200020003" pitchFamily="34" charset="-34"/>
                        <a:ea typeface="+mn-ea"/>
                        <a:cs typeface="TH SarabunIT๙" panose="020B0500040200020003" pitchFamily="34" charset="-34"/>
                      </a:endParaRPr>
                    </a:p>
                    <a:p>
                      <a:r>
                        <a:rPr lang="th-TH" sz="2500" kern="120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1.3</a:t>
                      </a:r>
                      <a:r>
                        <a:rPr lang="th-TH" sz="2500" kern="1200" baseline="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kern="1200" dirty="0" smtClean="0">
                          <a:solidFill>
                            <a:schemeClr val="dk1"/>
                          </a:solidFill>
                          <a:effectLst/>
                          <a:latin typeface="TH SarabunIT๙" panose="020B0500040200020003" pitchFamily="34" charset="-34"/>
                          <a:ea typeface="+mn-ea"/>
                          <a:cs typeface="TH SarabunIT๙" panose="020B0500040200020003" pitchFamily="34" charset="-34"/>
                        </a:rPr>
                        <a:t>เพิ่มศักยภาพกองทุนพัฒนาสหกรณ์เพื่อตอบสนองความต้องการของสหกรณ์อย่างทั่วถึง 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925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927203"/>
              </p:ext>
            </p:extLst>
          </p:nvPr>
        </p:nvGraphicFramePr>
        <p:xfrm>
          <a:off x="669918" y="953433"/>
          <a:ext cx="10862441" cy="5488310"/>
        </p:xfrm>
        <a:graphic>
          <a:graphicData uri="http://schemas.openxmlformats.org/drawingml/2006/table">
            <a:tbl>
              <a:tblPr firstRow="1" firstCol="1" bandRow="1"/>
              <a:tblGrid>
                <a:gridCol w="2444901"/>
                <a:gridCol w="2411984"/>
                <a:gridCol w="2368852"/>
                <a:gridCol w="3636704"/>
              </a:tblGrid>
              <a:tr h="763209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cs typeface="TH SarabunIT๙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4725101"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 การพัฒนาขีด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ความ สามารถ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บุคลากรให้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มี ความ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เป็นมือ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อาชีพ     ด้าน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การสหกรณ์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บุคลากรกรมส่งเสริม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สหกรณ์ ได้รับ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การ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พัฒนา ขีดความ สามารถสู่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มืออาชีพ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1. ร้อยละของบุคลากรได้รับการพัฒนาและผ่านเกณฑ์การประเมิน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 ร้อยละของสหกรณ์และกลุ่มเกษตรกรมี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ความพึง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พอใจการปฏิบัติงานของเจ้าหน้าที่กรมส่งเสริมสหกรณ์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1pPr>
                      <a:lvl2pPr marL="457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2pPr>
                      <a:lvl3pPr marL="914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3pPr>
                      <a:lvl4pPr marL="1371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4pPr>
                      <a:lvl5pPr marL="18288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5pPr>
                      <a:lvl6pPr marL="22860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6pPr>
                      <a:lvl7pPr marL="27432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7pPr>
                      <a:lvl8pPr marL="32004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8pPr>
                      <a:lvl9pPr marL="3657600" algn="l" defTabSz="4572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Palatino Linotype"/>
                          <a:ea typeface=""/>
                          <a:cs typeface=""/>
                        </a:defRPr>
                      </a:lvl9pPr>
                    </a:lstStyle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2.1</a:t>
                      </a:r>
                      <a:r>
                        <a:rPr lang="th-TH" sz="2500" baseline="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ขีดความสามารถบุคลากรให้มีความเป็นมืออาชีพด้านการสหกรณ์และความเชี่ยวชาญเฉพาะด้าน มีคุณธรรมจริยธรรมตามหลัก</a:t>
                      </a:r>
                      <a:r>
                        <a:rPr lang="th-TH" sz="2500" dirty="0" err="1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ธรรมาภิ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บาลและมีความผูกพันใน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เป้าหมายของ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งาน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2.2</a:t>
                      </a:r>
                      <a:r>
                        <a:rPr lang="th-TH" sz="2500" baseline="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ระบบการจัดการความรู้ โดยการถ่ายโอนองค์ความรู้ของผู้มีประสบการณ์และภูมิปัญญาสูงสู่บุคลากรรุ่นใหม่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2.3</a:t>
                      </a:r>
                      <a:r>
                        <a:rPr lang="th-TH" sz="2500" baseline="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itchFamily="34" charset="-34"/>
                          <a:ea typeface="Cordia New"/>
                          <a:cs typeface="TH SarabunIT๙" pitchFamily="34" charset="-34"/>
                        </a:rPr>
                        <a:t>ระบบงานและกระบวนการทำงานให้สอดคล้องกับยุทธศาสตร์</a:t>
                      </a:r>
                      <a:endParaRPr lang="en-US" sz="2500" dirty="0">
                        <a:effectLst/>
                        <a:latin typeface="TH SarabunIT๙" pitchFamily="34" charset="-34"/>
                        <a:ea typeface="Cordia New"/>
                        <a:cs typeface="TH SarabunIT๙" pitchFamily="34" charset="-34"/>
                      </a:endParaRPr>
                    </a:p>
                  </a:txBody>
                  <a:tcPr marL="68580" marR="68580" marT="0" marB="0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076B4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" name="สี่เหลี่ยมผืนผ้า 2"/>
          <p:cNvSpPr/>
          <p:nvPr/>
        </p:nvSpPr>
        <p:spPr>
          <a:xfrm>
            <a:off x="655852" y="319958"/>
            <a:ext cx="5897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753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าราง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2616"/>
              </p:ext>
            </p:extLst>
          </p:nvPr>
        </p:nvGraphicFramePr>
        <p:xfrm>
          <a:off x="315263" y="1704629"/>
          <a:ext cx="11419536" cy="453107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70291"/>
                <a:gridCol w="2535687"/>
                <a:gridCol w="2490340"/>
                <a:gridCol w="3823218"/>
              </a:tblGrid>
              <a:tr h="89849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63257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3 การสร้างภาพลักษณ์องค์กร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ประชาชนได้รับรู้การดำเนินงานและเกิดทัศนคติเชิงบวกต่อภาพลักษณ์ของสหกรณ์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และกรม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ส่งเสริมสหกรณ์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 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 ระดับผลสำรวจทัศนคติของผู้มีส่วนได้ส่วนเสียที่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มี ต่อ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บุคลากรกรมอยู่ใน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ระดับ  ดี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มาก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ร้อยละของประชาชนระดับท้องถิ่นมีการรับรู้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และมี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มุมมองเชิง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บวกต่อภาพลักษณ์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สหกรณ์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3.1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สร้างภาพลักษณ์ที่ดีขององค์กรและสหกรณ์สู่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สาธารณชนโดยนำนโยบายภาครัฐเป็นตัวขับเคลื่อน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3.2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ส่งเสริม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สนับสนุนให้สหกรณ์</a:t>
                      </a:r>
                      <a:b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</a:b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ใส่ใจด้านสิ่งแวดล้อมในพื้นที่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en-US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 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สี่เหลี่ยมผืนผ้า 4"/>
          <p:cNvSpPr/>
          <p:nvPr/>
        </p:nvSpPr>
        <p:spPr>
          <a:xfrm>
            <a:off x="439952" y="904158"/>
            <a:ext cx="5897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20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427252" y="612058"/>
            <a:ext cx="5897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191729"/>
              </p:ext>
            </p:extLst>
          </p:nvPr>
        </p:nvGraphicFramePr>
        <p:xfrm>
          <a:off x="620066" y="1399829"/>
          <a:ext cx="11089333" cy="49685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95971"/>
                <a:gridCol w="2462365"/>
                <a:gridCol w="2418331"/>
                <a:gridCol w="3712666"/>
              </a:tblGrid>
              <a:tr h="98524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398330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4 การเพิ่มขีดความสามารถทางการแข่งขันของสหกรณ์และกลุ่มเกษตรกร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ผลักดันการนำนวัตกรรมและเทคโนโลยีสมัยใหม่</a:t>
                      </a:r>
                      <a:b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</a:b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ไปใช้ในสหกรณ์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      กลุ่ม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เกษตรกร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ร้อย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ละของสหกรณ์และกลุ่มเกษตรกรพัฒนาและสร้างนวัตกรรมและ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เทคโนโลยี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1260475" algn="l"/>
                        </a:tabLst>
                        <a:defRPr/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ร้อยละของสหกรณ์และกลุ่มเกษตรกรนำนวัตกรรมและเทคโนโลยีไปใช้ในการดำเนินงาน</a:t>
                      </a:r>
                      <a:endParaRPr lang="en-US" sz="2500" dirty="0" smtClean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4.1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ระบบบริหารงานวิจัยและ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พัฒนาจัดเก็บ</a:t>
                      </a: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องค์ความรู้ที่สำคัญให้เกิดการแลกเปลี่ยนเรียนรู้ และนำไปใช้ในการสร้างนวัตกรรมด้านสหกรณ์ให้ครอบคลุมทุก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พื้นที่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810260" algn="l"/>
                        </a:tabLst>
                        <a:defRPr/>
                      </a:pP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4.2</a:t>
                      </a:r>
                      <a:r>
                        <a:rPr lang="th-TH" sz="25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5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ส่งเสริมการนำเทคโนโลยีสมัยใหม่ เช่น การผลิต การแปรรูป การตลาด การเงิน และนวัตกรรมมาใช้ในระบบสหกรณ์</a:t>
                      </a:r>
                      <a:endParaRPr lang="en-US" sz="2500" dirty="0" smtClean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81314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สี่เหลี่ยมผืนผ้า 3"/>
          <p:cNvSpPr/>
          <p:nvPr/>
        </p:nvSpPr>
        <p:spPr>
          <a:xfrm>
            <a:off x="312952" y="218358"/>
            <a:ext cx="58973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600" b="1" dirty="0" smtClean="0">
                <a:solidFill>
                  <a:schemeClr val="accent2">
                    <a:lumMod val="75000"/>
                  </a:schemeClr>
                </a:solidFill>
                <a:effectLst/>
                <a:ea typeface="Cordia New" panose="020B0304020202020204" pitchFamily="34" charset="-34"/>
                <a:cs typeface="TH SarabunIT๙" panose="020B0500040200020003" pitchFamily="34" charset="-34"/>
              </a:rPr>
              <a:t>ยุทธศาสตร์ เป้าหมาย ตัวชี้วัด กลยุทธ์ (ต่อ)</a:t>
            </a:r>
            <a:endParaRPr lang="th-TH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5" name="ตาราง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5501970"/>
              </p:ext>
            </p:extLst>
          </p:nvPr>
        </p:nvGraphicFramePr>
        <p:xfrm>
          <a:off x="424333" y="864689"/>
          <a:ext cx="11317933" cy="57139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7423"/>
                <a:gridCol w="2513125"/>
                <a:gridCol w="2468184"/>
                <a:gridCol w="3789201"/>
              </a:tblGrid>
              <a:tr h="67636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ยุทธศาสตร์ที่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เป้าหมาย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ตัวชี้วัด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500" dirty="0">
                          <a:effectLst/>
                          <a:latin typeface="TH SarabunIT๙" panose="020B0500040200020003" pitchFamily="34" charset="-34"/>
                          <a:cs typeface="TH SarabunIT๙" panose="020B0500040200020003" pitchFamily="34" charset="-34"/>
                        </a:rPr>
                        <a:t>กลยุทธ์</a:t>
                      </a:r>
                      <a:endParaRPr lang="en-US" sz="25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</a:tr>
              <a:tr h="503754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 การพัฒนาระบบเทคโนโลยีเพื่อการบริหารจัดการ และ</a:t>
                      </a:r>
                      <a:b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</a:b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การกำกับดูแล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ระบบเทคโนโลยีการบริหารจัดการ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กำกับดูแลสหกรณ์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       กลุ่มเกษตรกรได้รับ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การพัฒนาและนำไปใช้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en-US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1.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จำนวนระบบเทคโนโลยีการบริหารจัดการ การกำกับดูแลสหกรณ์และกลุ่มเกษตรกรได้รับการพัฒนา และนำไปใช้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2. จำนวนสหกรณ์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           กลุ่ม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เกษตรกรมีระบบเว็บไซต์ที่เป็นปัจจุบันเพิ่มขึ้น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260475" algn="l"/>
                        </a:tabLst>
                      </a:pP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3. ร้อยละของสหกรณ์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และ       กลุ่ม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เกษตรกรมีกิจการพาณิชย์อิเล็กทรอนิกส์เพิ่มขึ้น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5.1</a:t>
                      </a:r>
                      <a:r>
                        <a:rPr lang="th-TH" sz="20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เทคโนโลยีสารสนเทศให้เป็นมาตรฐานและสามารถเชื่อมโยงกับระบบฐานข้อมูลสารสนเทศของสหกรณ์และกลุ่มเกษตรกร เพื่อใช้ในการบริหารจัดการและตัดสินใจ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5.2</a:t>
                      </a:r>
                      <a:r>
                        <a:rPr lang="th-TH" sz="20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ระบบเทคโนโลยีพาณิชย์อิเล็กทรอนิกส์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 เพื่อ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ส่งเสริมและเพิ่มขีดความสามารถทางการตลาดสินค้าสหกรณ์และกลุ่มเกษตรกร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5.3</a:t>
                      </a:r>
                      <a:r>
                        <a:rPr lang="th-TH" sz="20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ระบบสัญญาณเตือนภัยล่วงหน้า เพื่อ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ใช้    ใน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การแนะนำส่งเสริม กำกับ และตรวจสอบสหกรณ์และกลุ่มเกษตรกร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5.4</a:t>
                      </a:r>
                      <a:r>
                        <a:rPr lang="th-TH" sz="20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พัฒนา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ระบบ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มาตรฐานการ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กำกับดูแลสหกรณ์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810260" algn="l"/>
                        </a:tabLst>
                      </a:pP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5.5</a:t>
                      </a:r>
                      <a:r>
                        <a:rPr lang="th-TH" sz="2000" baseline="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 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ใช้อำนาจการ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เป็นนาย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ทะเบียนสหกรณ์ไป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ใช้ ใน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การส่งเสริม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สนับสนุนและ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กำกับดูแล</a:t>
                      </a:r>
                      <a:r>
                        <a:rPr lang="th-TH" sz="2000" dirty="0" smtClean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สหกรณ์        ให้</a:t>
                      </a:r>
                      <a:r>
                        <a:rPr lang="th-TH" sz="2000" dirty="0">
                          <a:effectLst/>
                          <a:latin typeface="TH SarabunIT๙" panose="020B0500040200020003" pitchFamily="34" charset="-34"/>
                          <a:ea typeface="Cordia New"/>
                          <a:cs typeface="TH SarabunIT๙" panose="020B0500040200020003" pitchFamily="34" charset="-34"/>
                        </a:rPr>
                        <a:t>เป็นไปในทิศทางเดียวกัน</a:t>
                      </a:r>
                      <a:endParaRPr lang="en-US" sz="2000" dirty="0">
                        <a:effectLst/>
                        <a:latin typeface="TH SarabunIT๙" panose="020B0500040200020003" pitchFamily="34" charset="-34"/>
                        <a:ea typeface="Cordia New"/>
                        <a:cs typeface="TH SarabunIT๙" panose="020B0500040200020003" pitchFamily="34" charset="-34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018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เหลี่ยมเพชร">
  <a:themeElements>
    <a:clrScheme name="เขียวอมน้ำเงิน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เหลี่ยมเพชร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เหลี่ยมเพชร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169</TotalTime>
  <Words>1047</Words>
  <Application>Microsoft Office PowerPoint</Application>
  <PresentationFormat>แบบจอกว้าง</PresentationFormat>
  <Paragraphs>109</Paragraphs>
  <Slides>13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7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13</vt:i4>
      </vt:variant>
    </vt:vector>
  </HeadingPairs>
  <TitlesOfParts>
    <vt:vector size="21" baseType="lpstr">
      <vt:lpstr>Arial</vt:lpstr>
      <vt:lpstr>Calibri</vt:lpstr>
      <vt:lpstr>Cordia New</vt:lpstr>
      <vt:lpstr>IrisUPC</vt:lpstr>
      <vt:lpstr>TH SarabunIT๙</vt:lpstr>
      <vt:lpstr>Trebuchet MS</vt:lpstr>
      <vt:lpstr>Wingdings 3</vt:lpstr>
      <vt:lpstr>เหลี่ยมเพชร</vt:lpstr>
      <vt:lpstr>แผนปฏิบัติการกรมส่งเสริมสหกรณ์ 5 ปี (พ.ศ. 2560-2564) </vt:lpstr>
      <vt:lpstr>วิสัยทัศน์ สหกรณ์และกลุ่มเกษตรกรเข้มแข็งเป็นศูนย์กลางการพัฒนาและรักษาสมดุล       ทางเศรษฐกิจและสังคมในระดับฐานรากของประเทศ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แผนปฏิบัติการกรมส่งเสริมสหกรณ์ 5 ปี (พ.ศ. 2560-2564)</dc:title>
  <dc:creator>Windows User</dc:creator>
  <cp:lastModifiedBy>Windows User</cp:lastModifiedBy>
  <cp:revision>15</cp:revision>
  <cp:lastPrinted>2017-01-31T06:39:48Z</cp:lastPrinted>
  <dcterms:created xsi:type="dcterms:W3CDTF">2017-01-31T03:55:32Z</dcterms:created>
  <dcterms:modified xsi:type="dcterms:W3CDTF">2017-01-31T08:03:18Z</dcterms:modified>
</cp:coreProperties>
</file>